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6"/>
  </p:notesMasterIdLst>
  <p:sldIdLst>
    <p:sldId id="461" r:id="rId5"/>
    <p:sldId id="1892" r:id="rId6"/>
    <p:sldId id="1930" r:id="rId7"/>
    <p:sldId id="1905" r:id="rId8"/>
    <p:sldId id="1906" r:id="rId9"/>
    <p:sldId id="1904" r:id="rId10"/>
    <p:sldId id="1907" r:id="rId11"/>
    <p:sldId id="1908" r:id="rId12"/>
    <p:sldId id="1910" r:id="rId13"/>
    <p:sldId id="1909" r:id="rId14"/>
    <p:sldId id="1911" r:id="rId15"/>
    <p:sldId id="1912" r:id="rId16"/>
    <p:sldId id="1913" r:id="rId17"/>
    <p:sldId id="1914" r:id="rId18"/>
    <p:sldId id="1915" r:id="rId19"/>
    <p:sldId id="1916" r:id="rId20"/>
    <p:sldId id="1917" r:id="rId21"/>
    <p:sldId id="1926" r:id="rId22"/>
    <p:sldId id="1927" r:id="rId23"/>
    <p:sldId id="1928" r:id="rId24"/>
    <p:sldId id="192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FD15643-FC5D-AC78-04C4-1E362E94E85F}" name="Doyle, Libby" initials="DL" userId="S::libby_doyle@hks.harvard.edu::f8b99944-f536-4e35-ae2d-d881cd6de90d" providerId="AD"/>
  <p188:author id="{3A71418C-741B-1B02-C458-9CD880B0D145}" name="de la Vega, Camila" initials="dC" userId="S::cdelavega@hks.harvard.edu::b6a575b8-1c23-44d1-8079-2fbfa92bd14e" providerId="AD"/>
  <p188:author id="{C05921E2-E0FD-BF20-C774-1772AB70A45A}" name="Israelsen-Hartley, Sara" initials="SI" userId="S::sisraelsenhartley@hks.harvard.edu::54ac7057-07eb-45b1-b789-b194d4a8b61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6B4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559" autoAdjust="0"/>
  </p:normalViewPr>
  <p:slideViewPr>
    <p:cSldViewPr snapToGrid="0">
      <p:cViewPr varScale="1">
        <p:scale>
          <a:sx n="44" d="100"/>
          <a:sy n="44" d="100"/>
        </p:scale>
        <p:origin x="121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sraelsen-Hartley, Sara" userId="54ac7057-07eb-45b1-b789-b194d4a8b61d" providerId="ADAL" clId="{4ACAA92B-DB08-479C-B6E9-A540D3753F78}"/>
    <pc:docChg chg="modSld">
      <pc:chgData name="Israelsen-Hartley, Sara" userId="54ac7057-07eb-45b1-b789-b194d4a8b61d" providerId="ADAL" clId="{4ACAA92B-DB08-479C-B6E9-A540D3753F78}" dt="2026-05-21T18:41:20.280" v="128" actId="20577"/>
      <pc:docMkLst>
        <pc:docMk/>
      </pc:docMkLst>
      <pc:sldChg chg="modNotesTx">
        <pc:chgData name="Israelsen-Hartley, Sara" userId="54ac7057-07eb-45b1-b789-b194d4a8b61d" providerId="ADAL" clId="{4ACAA92B-DB08-479C-B6E9-A540D3753F78}" dt="2026-05-21T18:41:20.280" v="128" actId="20577"/>
        <pc:sldMkLst>
          <pc:docMk/>
          <pc:sldMk cId="1113244960" sldId="4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702824-9B2D-43BB-AD36-EB2C71E53CF5}" type="datetimeFigureOut">
              <a:rPr lang="en-US" smtClean="0"/>
              <a:t>5/21/2026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8CB390-0AB2-4045-91DF-EABE9A7BD0A3}" type="slidenum">
              <a:rPr lang="en-US" smtClean="0"/>
              <a:t>‹#›</a:t>
            </a:fld>
            <a:endParaRPr lang="en-US"/>
          </a:p>
        </p:txBody>
      </p:sp>
    </p:spTree>
    <p:extLst>
      <p:ext uri="{BB962C8B-B14F-4D97-AF65-F5344CB8AC3E}">
        <p14:creationId xmlns:p14="http://schemas.microsoft.com/office/powerpoint/2010/main" val="3251091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Verdana"/>
              </a:rPr>
              <a:t>This guide is a collection of wisdom shared by frontline staff across Los Angeles based on their experiences, trials and errors, and successes in engaging Latino communities. </a:t>
            </a:r>
            <a:endParaRPr lang="en-US" dirty="0"/>
          </a:p>
          <a:p>
            <a:pPr marL="171450" indent="-171450">
              <a:buFont typeface="Arial" panose="020B0604020202020204" pitchFamily="34" charset="0"/>
              <a:buChar char="•"/>
            </a:pPr>
            <a:endParaRPr lang="en-US" dirty="0">
              <a:ea typeface="Verdana"/>
            </a:endParaRPr>
          </a:p>
          <a:p>
            <a:r>
              <a:rPr lang="en-US" dirty="0">
                <a:ea typeface="Verdana"/>
              </a:rPr>
              <a:t>Leaders can use this guide as a model to help them get ideas, start conversations, and conduct training. It is NOT a rigid rulebook. </a:t>
            </a:r>
            <a:endParaRPr lang="en-US" dirty="0"/>
          </a:p>
          <a:p>
            <a:endParaRPr lang="en-US" dirty="0">
              <a:ea typeface="Verdana"/>
            </a:endParaRPr>
          </a:p>
          <a:p>
            <a:pPr>
              <a:buFont typeface="Arial" panose="020B0604020202020204" pitchFamily="34" charset="0"/>
            </a:pPr>
            <a:r>
              <a:rPr lang="en-US" dirty="0">
                <a:ea typeface="Verdana"/>
              </a:rPr>
              <a:t>Each slide has </a:t>
            </a:r>
            <a:r>
              <a:rPr lang="en-US" b="0" i="0" dirty="0">
                <a:ea typeface="Verdana"/>
              </a:rPr>
              <a:t>suggested</a:t>
            </a:r>
            <a:r>
              <a:rPr lang="en-US" dirty="0">
                <a:ea typeface="Verdana"/>
              </a:rPr>
              <a:t> language for a trainer/facilitator ("SCRIPT" in the presenter notes), example experiences, and detailed explanations of the promising practices shared.</a:t>
            </a:r>
            <a:endParaRPr lang="en-US" dirty="0"/>
          </a:p>
          <a:p>
            <a:pPr lvl="1"/>
            <a:endParaRPr lang="en-US" dirty="0">
              <a:ea typeface="Verdana"/>
            </a:endParaRPr>
          </a:p>
        </p:txBody>
      </p:sp>
      <p:sp>
        <p:nvSpPr>
          <p:cNvPr id="4" name="Slide Number Placeholder 3"/>
          <p:cNvSpPr>
            <a:spLocks noGrp="1"/>
          </p:cNvSpPr>
          <p:nvPr>
            <p:ph type="sldNum" sz="quarter" idx="5"/>
          </p:nvPr>
        </p:nvSpPr>
        <p:spPr/>
        <p:txBody>
          <a:bodyPr/>
          <a:lstStyle/>
          <a:p>
            <a:fld id="{DF8CB390-0AB2-4045-91DF-EABE9A7BD0A3}" type="slidenum">
              <a:rPr lang="en-US" smtClean="0"/>
              <a:t>1</a:t>
            </a:fld>
            <a:endParaRPr lang="en-US" dirty="0"/>
          </a:p>
        </p:txBody>
      </p:sp>
    </p:spTree>
    <p:extLst>
      <p:ext uri="{BB962C8B-B14F-4D97-AF65-F5344CB8AC3E}">
        <p14:creationId xmlns:p14="http://schemas.microsoft.com/office/powerpoint/2010/main" val="708034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F4D0FD-25FB-7FF4-5C7D-F5C78BACDF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FF8892-0BF3-2BA0-AFA1-68F9EBA307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16E349-790E-A379-AEE1-F7AE23AEC87E}"/>
              </a:ext>
            </a:extLst>
          </p:cNvPr>
          <p:cNvSpPr>
            <a:spLocks noGrp="1"/>
          </p:cNvSpPr>
          <p:nvPr>
            <p:ph type="body" idx="1"/>
          </p:nvPr>
        </p:nvSpPr>
        <p:spPr/>
        <p:txBody>
          <a:bodyPr/>
          <a:lstStyle/>
          <a:p>
            <a:pPr marL="0" indent="0">
              <a:buFont typeface="Arial" panose="020B0604020202020204" pitchFamily="34" charset="0"/>
              <a:buNone/>
            </a:pPr>
            <a:r>
              <a:rPr lang="en-US" b="1" dirty="0"/>
              <a:t>SCRIPT:</a:t>
            </a:r>
          </a:p>
          <a:p>
            <a:pPr marL="0" indent="0">
              <a:buFont typeface="Arial" panose="020B0604020202020204" pitchFamily="34" charset="0"/>
              <a:buNone/>
            </a:pPr>
            <a:endParaRPr lang="en-US" dirty="0"/>
          </a:p>
          <a:p>
            <a:r>
              <a:rPr lang="en-US" b="1" dirty="0"/>
              <a:t>Now let’s talk about some best practices to address fear and misinformation that often create barriers for people.</a:t>
            </a:r>
          </a:p>
          <a:p>
            <a:endParaRPr lang="en-US" b="1" dirty="0"/>
          </a:p>
          <a:p>
            <a:pPr marL="171450" indent="-171450">
              <a:buFont typeface="Arial" panose="020B0604020202020204" pitchFamily="34" charset="0"/>
              <a:buChar char="•"/>
            </a:pPr>
            <a:r>
              <a:rPr lang="en-US" dirty="0"/>
              <a:t>People from immigrant or mixed‑status households may see any uniform, badge, or clipboard as “the government” and assume risk. Your first job is to lower that fear </a:t>
            </a:r>
          </a:p>
          <a:p>
            <a:pPr marL="171450" indent="-171450">
              <a:buFont typeface="Arial" panose="020B0604020202020204" pitchFamily="34" charset="0"/>
              <a:buChar char="•"/>
            </a:pPr>
            <a:r>
              <a:rPr lang="en-US" dirty="0"/>
              <a:t>Briefly explain who you are, who you work for, and what your role is (and just as important, what you do NOT do). </a:t>
            </a:r>
          </a:p>
          <a:p>
            <a:pPr marL="628650" lvl="1" indent="-171450">
              <a:buFont typeface="Courier New" panose="020B0604020202020204" pitchFamily="34" charset="0"/>
              <a:buChar char="o"/>
            </a:pPr>
            <a:r>
              <a:rPr lang="en-US" dirty="0"/>
              <a:t>For example: “I don’t work with immigration. My role is to connect you with resources and support.” </a:t>
            </a:r>
          </a:p>
          <a:p>
            <a:pPr marL="171450" indent="-171450">
              <a:buFont typeface="Arial" panose="020B0604020202020204" pitchFamily="34" charset="0"/>
              <a:buChar char="•"/>
            </a:pPr>
            <a:r>
              <a:rPr lang="en-US" dirty="0"/>
              <a:t>If you’re able to help with something related, like getting an ID from their home country, name that clearly. This helps people separate you from immigration enforcement and see you as someone who is there to support. </a:t>
            </a:r>
          </a:p>
        </p:txBody>
      </p:sp>
      <p:sp>
        <p:nvSpPr>
          <p:cNvPr id="4" name="Slide Number Placeholder 3">
            <a:extLst>
              <a:ext uri="{FF2B5EF4-FFF2-40B4-BE49-F238E27FC236}">
                <a16:creationId xmlns:a16="http://schemas.microsoft.com/office/drawing/2014/main" id="{AAC8FDFB-A07C-94F6-D87B-5587C83012A5}"/>
              </a:ext>
            </a:extLst>
          </p:cNvPr>
          <p:cNvSpPr>
            <a:spLocks noGrp="1"/>
          </p:cNvSpPr>
          <p:nvPr>
            <p:ph type="sldNum" sz="quarter" idx="5"/>
          </p:nvPr>
        </p:nvSpPr>
        <p:spPr/>
        <p:txBody>
          <a:bodyPr/>
          <a:lstStyle/>
          <a:p>
            <a:fld id="{DF8CB390-0AB2-4045-91DF-EABE9A7BD0A3}" type="slidenum">
              <a:rPr lang="en-US" smtClean="0"/>
              <a:t>11</a:t>
            </a:fld>
            <a:endParaRPr lang="en-US"/>
          </a:p>
        </p:txBody>
      </p:sp>
    </p:spTree>
    <p:extLst>
      <p:ext uri="{BB962C8B-B14F-4D97-AF65-F5344CB8AC3E}">
        <p14:creationId xmlns:p14="http://schemas.microsoft.com/office/powerpoint/2010/main" val="38694754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9EA27-4771-910B-81DB-92A4A21E66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433048-5766-4EC3-C4DC-11248FB208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6F752D-6319-5528-4CAC-6AD1986CBEFC}"/>
              </a:ext>
            </a:extLst>
          </p:cNvPr>
          <p:cNvSpPr>
            <a:spLocks noGrp="1"/>
          </p:cNvSpPr>
          <p:nvPr>
            <p:ph type="body" idx="1"/>
          </p:nvPr>
        </p:nvSpPr>
        <p:spPr/>
        <p:txBody>
          <a:bodyPr/>
          <a:lstStyle/>
          <a:p>
            <a:pPr marL="0" indent="0">
              <a:buFont typeface="Arial" panose="020B0604020202020204" pitchFamily="34" charset="0"/>
              <a:buNone/>
            </a:pPr>
            <a:r>
              <a:rPr lang="en-US" b="1" dirty="0"/>
              <a:t>SCRIPT: </a:t>
            </a:r>
          </a:p>
          <a:p>
            <a:pPr marL="0" indent="0">
              <a:buFont typeface="Arial" panose="020B0604020202020204" pitchFamily="34" charset="0"/>
              <a:buNone/>
            </a:pPr>
            <a:endParaRPr lang="en-US" dirty="0"/>
          </a:p>
          <a:p>
            <a:r>
              <a:rPr lang="en-US" sz="1200" b="1" i="0" kern="1200" dirty="0">
                <a:solidFill>
                  <a:schemeClr val="tx1"/>
                </a:solidFill>
                <a:effectLst/>
                <a:latin typeface="+mn-lt"/>
                <a:ea typeface="+mn-ea"/>
                <a:cs typeface="+mn-cs"/>
              </a:rPr>
              <a:t>For undocumented people, even sharing a real name or phone number can feel dangerous. Assume that fear is present and talk about it directly instead of waiting for people to ask.</a:t>
            </a:r>
            <a:endParaRPr lang="en-US" sz="1200" b="1" i="0" kern="1200" dirty="0">
              <a:solidFill>
                <a:schemeClr val="tx1"/>
              </a:solidFill>
              <a:effectLst/>
              <a:latin typeface="+mn-lt"/>
            </a:endParaRPr>
          </a:p>
          <a:p>
            <a:endParaRPr lang="en-US" dirty="0"/>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Explain, in plain language, what information you collect, what you do not collect, and how the information is stored and used. </a:t>
            </a:r>
            <a:endParaRPr lang="en-US" dirty="0"/>
          </a:p>
          <a:p>
            <a:pPr marL="628650" lvl="1" indent="-171450">
              <a:buFont typeface="Courier New" panose="020B0604020202020204" pitchFamily="34" charset="0"/>
              <a:buChar char="o"/>
            </a:pPr>
            <a:r>
              <a:rPr lang="en-US" sz="1200" b="0" i="0" kern="1200" dirty="0">
                <a:solidFill>
                  <a:schemeClr val="tx1"/>
                </a:solidFill>
                <a:effectLst/>
                <a:latin typeface="+mn-lt"/>
                <a:ea typeface="+mn-ea"/>
                <a:cs typeface="+mn-cs"/>
              </a:rPr>
              <a:t>For example: “We don’t include anything about immigration status. We use your information only to connect you to services.”</a:t>
            </a:r>
            <a:endParaRPr lang="en-US" dirty="0"/>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Inviting questions and checking for understanding can help people feel more in control of what they are sharing.</a:t>
            </a:r>
          </a:p>
          <a:p>
            <a:pPr marL="171450" indent="-1714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D0424313-B3F2-A7BF-845A-8C183661870C}"/>
              </a:ext>
            </a:extLst>
          </p:cNvPr>
          <p:cNvSpPr>
            <a:spLocks noGrp="1"/>
          </p:cNvSpPr>
          <p:nvPr>
            <p:ph type="sldNum" sz="quarter" idx="5"/>
          </p:nvPr>
        </p:nvSpPr>
        <p:spPr/>
        <p:txBody>
          <a:bodyPr/>
          <a:lstStyle/>
          <a:p>
            <a:fld id="{DF8CB390-0AB2-4045-91DF-EABE9A7BD0A3}" type="slidenum">
              <a:rPr lang="en-US" smtClean="0"/>
              <a:t>12</a:t>
            </a:fld>
            <a:endParaRPr lang="en-US"/>
          </a:p>
        </p:txBody>
      </p:sp>
    </p:spTree>
    <p:extLst>
      <p:ext uri="{BB962C8B-B14F-4D97-AF65-F5344CB8AC3E}">
        <p14:creationId xmlns:p14="http://schemas.microsoft.com/office/powerpoint/2010/main" val="42290174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26A05-4D87-A526-B3BE-6884ACE06E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244789-A953-FD7B-1F55-ECA196EA88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903B88-79EC-1CCD-5E41-B532AAA7E8EB}"/>
              </a:ext>
            </a:extLst>
          </p:cNvPr>
          <p:cNvSpPr>
            <a:spLocks noGrp="1"/>
          </p:cNvSpPr>
          <p:nvPr>
            <p:ph type="body" idx="1"/>
          </p:nvPr>
        </p:nvSpPr>
        <p:spPr/>
        <p:txBody>
          <a:bodyPr/>
          <a:lstStyle/>
          <a:p>
            <a:pPr marL="0" indent="0">
              <a:buFont typeface="Arial" panose="020B0604020202020204" pitchFamily="34" charset="0"/>
              <a:buNone/>
            </a:pPr>
            <a:r>
              <a:rPr lang="en-US" b="1" dirty="0"/>
              <a:t>SCRIPT: </a:t>
            </a:r>
          </a:p>
          <a:p>
            <a:pPr marL="0" indent="0">
              <a:buFont typeface="Arial" panose="020B0604020202020204" pitchFamily="34" charset="0"/>
              <a:buNone/>
            </a:pPr>
            <a:endParaRPr lang="en-US" sz="1200" dirty="0">
              <a:solidFill>
                <a:schemeClr val="tx1"/>
              </a:solidFill>
            </a:endParaRPr>
          </a:p>
          <a:p>
            <a:r>
              <a:rPr lang="en-US" b="1" dirty="0"/>
              <a:t>This slide reminds us that many</a:t>
            </a:r>
            <a:r>
              <a:rPr lang="en-US" sz="1200" b="1" dirty="0">
                <a:solidFill>
                  <a:schemeClr val="tx1"/>
                </a:solidFill>
              </a:rPr>
              <a:t> people assume that “no papers” means no services, automatically self-selecting out of services. </a:t>
            </a:r>
            <a:endParaRPr lang="en-US" b="1" dirty="0"/>
          </a:p>
          <a:p>
            <a:endParaRPr lang="en-US" b="1" dirty="0"/>
          </a:p>
          <a:p>
            <a:pPr marL="171450" indent="-171450">
              <a:buFont typeface="Arial" panose="020B0604020202020204" pitchFamily="34" charset="0"/>
              <a:buChar char="•"/>
            </a:pPr>
            <a:r>
              <a:rPr lang="en-US" dirty="0"/>
              <a:t>Whenever there are services that are open regardless of status, explain that clearly. </a:t>
            </a:r>
          </a:p>
          <a:p>
            <a:pPr marL="171450" indent="-171450">
              <a:buFont typeface="Arial" panose="020B0604020202020204" pitchFamily="34" charset="0"/>
              <a:buChar char="•"/>
            </a:pPr>
            <a:r>
              <a:rPr lang="en-US" sz="1200" b="0" dirty="0">
                <a:solidFill>
                  <a:schemeClr val="tx1"/>
                </a:solidFill>
              </a:rPr>
              <a:t>Use direct statements like, “You don’t need papers to get into a shelter.” Repeating this reassurance more than once is often necessary, because it goes against what people have been told</a:t>
            </a:r>
            <a:endParaRPr lang="en-US" dirty="0"/>
          </a:p>
          <a:p>
            <a:pPr marL="171450" indent="-171450">
              <a:buFont typeface="Arial" panose="020B0604020202020204" pitchFamily="34" charset="0"/>
              <a:buChar char="•"/>
            </a:pPr>
            <a:r>
              <a:rPr lang="en-US" sz="1200" b="0" dirty="0">
                <a:solidFill>
                  <a:schemeClr val="tx1"/>
                </a:solidFill>
              </a:rPr>
              <a:t>This kind of clarity can be the difference between someone staying outside and someone deciding to engage. </a:t>
            </a:r>
          </a:p>
          <a:p>
            <a:pPr marL="171450" indent="-171450">
              <a:buFont typeface="Arial" panose="020B0604020202020204" pitchFamily="34" charset="0"/>
              <a:buChar char="•"/>
            </a:pPr>
            <a:endParaRPr lang="en-US" sz="1200" b="0" dirty="0">
              <a:solidFill>
                <a:schemeClr val="tx1"/>
              </a:solidFill>
            </a:endParaRPr>
          </a:p>
          <a:p>
            <a:pPr marL="171450" indent="-171450">
              <a:buFont typeface="Arial" panose="020B0604020202020204" pitchFamily="34" charset="0"/>
              <a:buChar char="•"/>
            </a:pPr>
            <a:endParaRPr lang="en-US" sz="1200" b="0" dirty="0">
              <a:solidFill>
                <a:schemeClr val="tx1"/>
              </a:solidFill>
            </a:endParaRPr>
          </a:p>
          <a:p>
            <a:endParaRPr lang="en-US" dirty="0"/>
          </a:p>
        </p:txBody>
      </p:sp>
      <p:sp>
        <p:nvSpPr>
          <p:cNvPr id="4" name="Slide Number Placeholder 3">
            <a:extLst>
              <a:ext uri="{FF2B5EF4-FFF2-40B4-BE49-F238E27FC236}">
                <a16:creationId xmlns:a16="http://schemas.microsoft.com/office/drawing/2014/main" id="{810D6E4D-E9BA-58E3-6249-09E74411A386}"/>
              </a:ext>
            </a:extLst>
          </p:cNvPr>
          <p:cNvSpPr>
            <a:spLocks noGrp="1"/>
          </p:cNvSpPr>
          <p:nvPr>
            <p:ph type="sldNum" sz="quarter" idx="5"/>
          </p:nvPr>
        </p:nvSpPr>
        <p:spPr/>
        <p:txBody>
          <a:bodyPr/>
          <a:lstStyle/>
          <a:p>
            <a:fld id="{DF8CB390-0AB2-4045-91DF-EABE9A7BD0A3}" type="slidenum">
              <a:rPr lang="en-US" smtClean="0"/>
              <a:t>13</a:t>
            </a:fld>
            <a:endParaRPr lang="en-US"/>
          </a:p>
        </p:txBody>
      </p:sp>
    </p:spTree>
    <p:extLst>
      <p:ext uri="{BB962C8B-B14F-4D97-AF65-F5344CB8AC3E}">
        <p14:creationId xmlns:p14="http://schemas.microsoft.com/office/powerpoint/2010/main" val="36765125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A6271C-931C-655D-7CA9-5653F7749A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16FD7F-97EF-E624-11E1-EE86CBE907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561020-AAED-0294-A3B0-28545453F317}"/>
              </a:ext>
            </a:extLst>
          </p:cNvPr>
          <p:cNvSpPr>
            <a:spLocks noGrp="1"/>
          </p:cNvSpPr>
          <p:nvPr>
            <p:ph type="body" idx="1"/>
          </p:nvPr>
        </p:nvSpPr>
        <p:spPr/>
        <p:txBody>
          <a:bodyPr/>
          <a:lstStyle/>
          <a:p>
            <a:r>
              <a:rPr lang="en-US" b="1" dirty="0"/>
              <a:t>SCRIPT: </a:t>
            </a:r>
          </a:p>
          <a:p>
            <a:endParaRPr lang="en-US" dirty="0"/>
          </a:p>
          <a:p>
            <a:r>
              <a:rPr lang="en-US" b="1" dirty="0"/>
              <a:t>An important point is that public charge rules have changed multiple times in recent years, and that has left many immigrant families confused and afraid to use any public benefits. </a:t>
            </a:r>
          </a:p>
          <a:p>
            <a:endParaRPr lang="en-US" b="1" dirty="0"/>
          </a:p>
          <a:p>
            <a:pPr marL="171450" indent="-171450">
              <a:buFont typeface="Arial" panose="020B0604020202020204" pitchFamily="34" charset="0"/>
              <a:buChar char="•"/>
            </a:pPr>
            <a:r>
              <a:rPr lang="en-US" dirty="0"/>
              <a:t>A key part of your role is to stay informed through your organization’s guidance and then translate that into clear, updated information for clients. </a:t>
            </a:r>
          </a:p>
          <a:p>
            <a:pPr marL="628650" lvl="1" indent="-171450">
              <a:buFont typeface="Courier New" panose="020B0604020202020204" pitchFamily="34" charset="0"/>
              <a:buChar char="o"/>
            </a:pPr>
            <a:r>
              <a:rPr lang="en-US" dirty="0"/>
              <a:t>For example: you might explain which benefits currently count toward public charge and which do not. </a:t>
            </a:r>
          </a:p>
          <a:p>
            <a:pPr marL="171450" indent="-171450">
              <a:buFont typeface="Arial" panose="020B0604020202020204" pitchFamily="34" charset="0"/>
              <a:buChar char="•"/>
            </a:pPr>
            <a:r>
              <a:rPr lang="en-US" dirty="0"/>
              <a:t>It is also important to be honest that policies can change. </a:t>
            </a:r>
          </a:p>
          <a:p>
            <a:pPr marL="628650" lvl="1" indent="-171450">
              <a:buFont typeface="Courier New" panose="020B0604020202020204" pitchFamily="34" charset="0"/>
              <a:buChar char="o"/>
            </a:pPr>
            <a:r>
              <a:rPr lang="en-US" dirty="0"/>
              <a:t>You can say, “Here is what the rule is right now, and our organization will keep you updated if anything changes.” That combination of accuracy and transparency helps people make informed choices without unnecessary fear. </a:t>
            </a:r>
          </a:p>
        </p:txBody>
      </p:sp>
      <p:sp>
        <p:nvSpPr>
          <p:cNvPr id="4" name="Slide Number Placeholder 3">
            <a:extLst>
              <a:ext uri="{FF2B5EF4-FFF2-40B4-BE49-F238E27FC236}">
                <a16:creationId xmlns:a16="http://schemas.microsoft.com/office/drawing/2014/main" id="{AB7C04AA-D96F-900D-3E13-C412DF991C24}"/>
              </a:ext>
            </a:extLst>
          </p:cNvPr>
          <p:cNvSpPr>
            <a:spLocks noGrp="1"/>
          </p:cNvSpPr>
          <p:nvPr>
            <p:ph type="sldNum" sz="quarter" idx="5"/>
          </p:nvPr>
        </p:nvSpPr>
        <p:spPr/>
        <p:txBody>
          <a:bodyPr/>
          <a:lstStyle/>
          <a:p>
            <a:fld id="{DF8CB390-0AB2-4045-91DF-EABE9A7BD0A3}" type="slidenum">
              <a:rPr lang="en-US" smtClean="0"/>
              <a:t>14</a:t>
            </a:fld>
            <a:endParaRPr lang="en-US"/>
          </a:p>
        </p:txBody>
      </p:sp>
    </p:spTree>
    <p:extLst>
      <p:ext uri="{BB962C8B-B14F-4D97-AF65-F5344CB8AC3E}">
        <p14:creationId xmlns:p14="http://schemas.microsoft.com/office/powerpoint/2010/main" val="32467355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FC3EC7-6C1C-F0B8-83D5-CC06A2F380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5F8E1D-3624-2900-26F4-1F8BE79304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DEBE54-BAED-17C3-EF89-AFFA37A0A4C8}"/>
              </a:ext>
            </a:extLst>
          </p:cNvPr>
          <p:cNvSpPr>
            <a:spLocks noGrp="1"/>
          </p:cNvSpPr>
          <p:nvPr>
            <p:ph type="body" idx="1"/>
          </p:nvPr>
        </p:nvSpPr>
        <p:spPr/>
        <p:txBody>
          <a:bodyPr/>
          <a:lstStyle/>
          <a:p>
            <a:pPr marL="0" indent="0">
              <a:buFont typeface="Arial" panose="020B0604020202020204" pitchFamily="34" charset="0"/>
              <a:buNone/>
            </a:pPr>
            <a:r>
              <a:rPr lang="en-US" b="1" dirty="0"/>
              <a:t>SCRIPT: </a:t>
            </a:r>
          </a:p>
          <a:p>
            <a:pPr marL="0" indent="0">
              <a:buFont typeface="Arial" panose="020B0604020202020204" pitchFamily="34" charset="0"/>
              <a:buNone/>
            </a:pPr>
            <a:endParaRPr lang="en-US" b="1" dirty="0"/>
          </a:p>
          <a:p>
            <a:r>
              <a:rPr lang="en-US" b="1" dirty="0"/>
              <a:t>We also want to highlight some promising practices around starting the connection to services when people are ready.</a:t>
            </a:r>
          </a:p>
          <a:p>
            <a:endParaRPr lang="en-US" dirty="0"/>
          </a:p>
          <a:p>
            <a:pPr marL="171450" indent="-171450">
              <a:buFont typeface="Arial" panose="020B0604020202020204" pitchFamily="34" charset="0"/>
              <a:buChar char="•"/>
            </a:pPr>
            <a:r>
              <a:rPr lang="en-US" dirty="0"/>
              <a:t>Many Latino people take pride in working hard, pushing through tough times, and relying on family or community rather than outside help. If we rush in with a long list of programs, it can feel like we are assuming they are helpless or broken.  </a:t>
            </a:r>
          </a:p>
          <a:p>
            <a:pPr marL="171450" indent="-171450">
              <a:buFont typeface="Arial" panose="020B0604020202020204" pitchFamily="34" charset="0"/>
              <a:buChar char="•"/>
            </a:pPr>
            <a:r>
              <a:rPr lang="en-US" dirty="0"/>
              <a:t>Instead, focus first on the relationship and the sense of community. As trust builds, you can start to explore services in more depth and let people move toward them at their own pace.</a:t>
            </a:r>
          </a:p>
          <a:p>
            <a:pPr marL="171450" indent="-171450">
              <a:buFont typeface="Arial" panose="020B0604020202020204" pitchFamily="34" charset="0"/>
              <a:buChar char="•"/>
            </a:pPr>
            <a:r>
              <a:rPr lang="en-US" dirty="0"/>
              <a:t>One frontline staff person put it well: “We don’t have a program, we have a community.” That mindset helps services feel less impersonal and more like joining a supportive network. </a:t>
            </a:r>
          </a:p>
        </p:txBody>
      </p:sp>
      <p:sp>
        <p:nvSpPr>
          <p:cNvPr id="4" name="Slide Number Placeholder 3">
            <a:extLst>
              <a:ext uri="{FF2B5EF4-FFF2-40B4-BE49-F238E27FC236}">
                <a16:creationId xmlns:a16="http://schemas.microsoft.com/office/drawing/2014/main" id="{8D8C564B-7FC4-E48B-7353-8E80CA41DB56}"/>
              </a:ext>
            </a:extLst>
          </p:cNvPr>
          <p:cNvSpPr>
            <a:spLocks noGrp="1"/>
          </p:cNvSpPr>
          <p:nvPr>
            <p:ph type="sldNum" sz="quarter" idx="5"/>
          </p:nvPr>
        </p:nvSpPr>
        <p:spPr/>
        <p:txBody>
          <a:bodyPr/>
          <a:lstStyle/>
          <a:p>
            <a:fld id="{DF8CB390-0AB2-4045-91DF-EABE9A7BD0A3}" type="slidenum">
              <a:rPr lang="en-US" smtClean="0"/>
              <a:t>15</a:t>
            </a:fld>
            <a:endParaRPr lang="en-US"/>
          </a:p>
        </p:txBody>
      </p:sp>
    </p:spTree>
    <p:extLst>
      <p:ext uri="{BB962C8B-B14F-4D97-AF65-F5344CB8AC3E}">
        <p14:creationId xmlns:p14="http://schemas.microsoft.com/office/powerpoint/2010/main" val="8557128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3EB8C-8F9D-528C-7B3D-3822E6983D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0AFB30-C1B6-E3E7-0D6A-A22CC221EC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309DA1-B4E9-D140-58A3-8A8122F5F0F4}"/>
              </a:ext>
            </a:extLst>
          </p:cNvPr>
          <p:cNvSpPr>
            <a:spLocks noGrp="1"/>
          </p:cNvSpPr>
          <p:nvPr>
            <p:ph type="body" idx="1"/>
          </p:nvPr>
        </p:nvSpPr>
        <p:spPr/>
        <p:txBody>
          <a:bodyPr/>
          <a:lstStyle/>
          <a:p>
            <a:pPr marL="0" indent="0">
              <a:buFont typeface="Arial" panose="020B0604020202020204" pitchFamily="34" charset="0"/>
              <a:buNone/>
            </a:pPr>
            <a:r>
              <a:rPr lang="en-US" b="1" dirty="0"/>
              <a:t>SCRIPT:</a:t>
            </a:r>
          </a:p>
          <a:p>
            <a:pPr marL="0" indent="0">
              <a:buFont typeface="Arial" panose="020B0604020202020204" pitchFamily="34" charset="0"/>
              <a:buNone/>
            </a:pPr>
            <a:endParaRPr lang="en-US" b="1" dirty="0"/>
          </a:p>
          <a:p>
            <a:r>
              <a:rPr lang="en-US" b="1" dirty="0"/>
              <a:t>We also want to highlight some best practices for starting the connection to services when people are ready</a:t>
            </a:r>
            <a:endParaRPr lang="en-US" sz="1200" b="1" dirty="0">
              <a:solidFill>
                <a:schemeClr val="tx1"/>
              </a:solidFill>
            </a:endParaRPr>
          </a:p>
          <a:p>
            <a:endParaRPr lang="en-US" b="1" dirty="0"/>
          </a:p>
          <a:p>
            <a:pPr marL="171450" indent="-171450">
              <a:buFont typeface="Arial" panose="020B0604020202020204" pitchFamily="34" charset="0"/>
              <a:buChar char="•"/>
            </a:pPr>
            <a:r>
              <a:rPr lang="en-US" sz="1200" dirty="0">
                <a:solidFill>
                  <a:schemeClr val="tx1"/>
                </a:solidFill>
              </a:rPr>
              <a:t>Rather than saying, “You should go to this program,” frame information as an invitation and a choice: “Would you like to hear about some resources?” or “If you’d like, I can share information about shelters or housing programs.”</a:t>
            </a:r>
          </a:p>
          <a:p>
            <a:pPr marL="171450" indent="-171450">
              <a:buFont typeface="Arial" panose="020B0604020202020204" pitchFamily="34" charset="0"/>
              <a:buChar char="•"/>
            </a:pPr>
            <a:r>
              <a:rPr lang="en-US" sz="1200" dirty="0">
                <a:solidFill>
                  <a:schemeClr val="tx1"/>
                </a:solidFill>
              </a:rPr>
              <a:t>One staff member described their approach this way: they leave a brochure and say, “I’m going to leave this with you, in case you know anyone or maybe even for yourself. Next time I see you, you can tell me if anything here interests you. Here’s my phone number if questions come up.”</a:t>
            </a:r>
          </a:p>
          <a:p>
            <a:pPr marL="171450" indent="-171450">
              <a:buFont typeface="Arial" panose="020B0604020202020204" pitchFamily="34" charset="0"/>
              <a:buChar char="•"/>
            </a:pPr>
            <a:r>
              <a:rPr lang="en-US" sz="1200" dirty="0">
                <a:solidFill>
                  <a:schemeClr val="tx1"/>
                </a:solidFill>
              </a:rPr>
              <a:t>Many Latino people, especially immigrants, prefer to gather information quietly before deciding to ask for help. When you respect that pace and keep yourself available for questions, people can say yes without feeling pressured or exposed. </a:t>
            </a:r>
          </a:p>
        </p:txBody>
      </p:sp>
      <p:sp>
        <p:nvSpPr>
          <p:cNvPr id="4" name="Slide Number Placeholder 3">
            <a:extLst>
              <a:ext uri="{FF2B5EF4-FFF2-40B4-BE49-F238E27FC236}">
                <a16:creationId xmlns:a16="http://schemas.microsoft.com/office/drawing/2014/main" id="{6673871C-77C4-960D-A66F-D66E0EA02769}"/>
              </a:ext>
            </a:extLst>
          </p:cNvPr>
          <p:cNvSpPr>
            <a:spLocks noGrp="1"/>
          </p:cNvSpPr>
          <p:nvPr>
            <p:ph type="sldNum" sz="quarter" idx="5"/>
          </p:nvPr>
        </p:nvSpPr>
        <p:spPr/>
        <p:txBody>
          <a:bodyPr/>
          <a:lstStyle/>
          <a:p>
            <a:fld id="{DF8CB390-0AB2-4045-91DF-EABE9A7BD0A3}" type="slidenum">
              <a:rPr lang="en-US" smtClean="0"/>
              <a:t>16</a:t>
            </a:fld>
            <a:endParaRPr lang="en-US"/>
          </a:p>
        </p:txBody>
      </p:sp>
    </p:spTree>
    <p:extLst>
      <p:ext uri="{BB962C8B-B14F-4D97-AF65-F5344CB8AC3E}">
        <p14:creationId xmlns:p14="http://schemas.microsoft.com/office/powerpoint/2010/main" val="13845334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5E081-46BE-7017-428D-76B62674B0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AF71C7-B316-2641-71FA-0559564757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554461-74B3-6848-4D2A-D40BB9F46EEE}"/>
              </a:ext>
            </a:extLst>
          </p:cNvPr>
          <p:cNvSpPr>
            <a:spLocks noGrp="1"/>
          </p:cNvSpPr>
          <p:nvPr>
            <p:ph type="body" idx="1"/>
          </p:nvPr>
        </p:nvSpPr>
        <p:spPr/>
        <p:txBody>
          <a:bodyPr/>
          <a:lstStyle/>
          <a:p>
            <a:r>
              <a:rPr lang="en-US" b="1" dirty="0"/>
              <a:t>SCRIPT:</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Many people, especially recent immigrants, may not have anything in their home country to compare U.S. programs to.</a:t>
            </a:r>
            <a:r>
              <a:rPr lang="en-US" sz="1200" b="0" i="0" kern="1200" dirty="0">
                <a:solidFill>
                  <a:schemeClr val="tx1"/>
                </a:solidFill>
                <a:effectLst/>
                <a:latin typeface="+mn-lt"/>
                <a:ea typeface="+mn-ea"/>
                <a:cs typeface="+mn-cs"/>
              </a:rPr>
              <a:t> </a:t>
            </a:r>
            <a:endParaRPr lang="en-US" dirty="0"/>
          </a:p>
          <a:p>
            <a:endParaRPr lang="en-US" dirty="0"/>
          </a:p>
          <a:p>
            <a:pPr marL="171450" indent="-171450">
              <a:buFont typeface="Arial" panose="020B0604020202020204" pitchFamily="34" charset="0"/>
              <a:buChar char="•"/>
            </a:pPr>
            <a:r>
              <a:rPr lang="en-US" dirty="0"/>
              <a:t>Just translating the program name into Spanish is not enough. If you say “rapid rehousing” or “interim housing” in Spanish, it may still mean nothing.</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Instead, use simple, concrete language and focus on what the service actually does and what they can expect. </a:t>
            </a:r>
            <a:endParaRPr lang="en-US" dirty="0"/>
          </a:p>
          <a:p>
            <a:pPr marL="800100" lvl="1" indent="-171450">
              <a:buFont typeface="Courier New" panose="020B0604020202020204" pitchFamily="34" charset="0"/>
              <a:buChar char="o"/>
            </a:pPr>
            <a:r>
              <a:rPr lang="en-US" sz="1200" b="0" i="0" kern="1200" dirty="0">
                <a:solidFill>
                  <a:schemeClr val="tx1"/>
                </a:solidFill>
                <a:effectLst/>
                <a:latin typeface="+mn-lt"/>
                <a:ea typeface="+mn-ea"/>
                <a:cs typeface="+mn-cs"/>
              </a:rPr>
              <a:t>For example: “</a:t>
            </a:r>
            <a:r>
              <a:rPr lang="en-US" sz="1200" b="0" i="0" kern="1200" dirty="0" err="1">
                <a:solidFill>
                  <a:schemeClr val="tx1"/>
                </a:solidFill>
                <a:effectLst/>
                <a:latin typeface="+mn-lt"/>
                <a:ea typeface="+mn-ea"/>
                <a:cs typeface="+mn-cs"/>
              </a:rPr>
              <a:t>Cuando</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tú</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entras</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ahí</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esto</a:t>
            </a:r>
            <a:r>
              <a:rPr lang="en-US" sz="1200" b="0" i="0" kern="1200" dirty="0">
                <a:solidFill>
                  <a:schemeClr val="tx1"/>
                </a:solidFill>
                <a:effectLst/>
                <a:latin typeface="+mn-lt"/>
                <a:ea typeface="+mn-ea"/>
                <a:cs typeface="+mn-cs"/>
              </a:rPr>
              <a:t> es lo que </a:t>
            </a:r>
            <a:r>
              <a:rPr lang="en-US" sz="1200" b="0" i="0" kern="1200" dirty="0" err="1">
                <a:solidFill>
                  <a:schemeClr val="tx1"/>
                </a:solidFill>
                <a:effectLst/>
                <a:latin typeface="+mn-lt"/>
                <a:ea typeface="+mn-ea"/>
                <a:cs typeface="+mn-cs"/>
              </a:rPr>
              <a:t>puedes</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esperar</a:t>
            </a:r>
            <a:r>
              <a:rPr lang="en-US" sz="1200" b="0" i="0" kern="1200" dirty="0">
                <a:solidFill>
                  <a:schemeClr val="tx1"/>
                </a:solidFill>
                <a:effectLst/>
                <a:latin typeface="+mn-lt"/>
                <a:ea typeface="+mn-ea"/>
                <a:cs typeface="+mn-cs"/>
              </a:rPr>
              <a:t>…” and then explain that there are shared rooms, there is a curfew, meals are provided, staff are on site, and so on. If there are no private rooms, say that up front so expectations are not frustrated. </a:t>
            </a:r>
            <a:endParaRPr lang="en-US" dirty="0"/>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Being clear and transparent in plain Spanish helps people make real choices and avoids the disappointment and mistrust that comes when the reality does not match what they imagined. </a:t>
            </a:r>
          </a:p>
          <a:p>
            <a:pPr marL="0" indent="0">
              <a:buFont typeface="Arial" panose="020B0604020202020204" pitchFamily="34" charset="0"/>
              <a:buNone/>
            </a:pPr>
            <a:endParaRPr lang="en-US" sz="1200" dirty="0">
              <a:solidFill>
                <a:schemeClr val="tx1"/>
              </a:solidFill>
            </a:endParaRPr>
          </a:p>
        </p:txBody>
      </p:sp>
      <p:sp>
        <p:nvSpPr>
          <p:cNvPr id="4" name="Slide Number Placeholder 3">
            <a:extLst>
              <a:ext uri="{FF2B5EF4-FFF2-40B4-BE49-F238E27FC236}">
                <a16:creationId xmlns:a16="http://schemas.microsoft.com/office/drawing/2014/main" id="{2E9374F6-BAB5-747C-56F5-D39E5ECF5E51}"/>
              </a:ext>
            </a:extLst>
          </p:cNvPr>
          <p:cNvSpPr>
            <a:spLocks noGrp="1"/>
          </p:cNvSpPr>
          <p:nvPr>
            <p:ph type="sldNum" sz="quarter" idx="5"/>
          </p:nvPr>
        </p:nvSpPr>
        <p:spPr/>
        <p:txBody>
          <a:bodyPr/>
          <a:lstStyle/>
          <a:p>
            <a:fld id="{DF8CB390-0AB2-4045-91DF-EABE9A7BD0A3}" type="slidenum">
              <a:rPr lang="en-US" smtClean="0"/>
              <a:t>17</a:t>
            </a:fld>
            <a:endParaRPr lang="en-US"/>
          </a:p>
        </p:txBody>
      </p:sp>
    </p:spTree>
    <p:extLst>
      <p:ext uri="{BB962C8B-B14F-4D97-AF65-F5344CB8AC3E}">
        <p14:creationId xmlns:p14="http://schemas.microsoft.com/office/powerpoint/2010/main" val="4205745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F56F5-1DCD-8319-BF2B-A702AAA2A9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5B48E2-7FEB-07F6-BA7D-BF2ED19719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2853CF-8511-027C-89F6-3925B8878DA2}"/>
              </a:ext>
            </a:extLst>
          </p:cNvPr>
          <p:cNvSpPr>
            <a:spLocks noGrp="1"/>
          </p:cNvSpPr>
          <p:nvPr>
            <p:ph type="body" idx="1"/>
          </p:nvPr>
        </p:nvSpPr>
        <p:spPr/>
        <p:txBody>
          <a:bodyPr/>
          <a:lstStyle/>
          <a:p>
            <a:pPr marL="0" indent="0">
              <a:buFont typeface="Arial" panose="020B0604020202020204" pitchFamily="34" charset="0"/>
              <a:buNone/>
            </a:pPr>
            <a:r>
              <a:rPr lang="en-US" b="1" dirty="0"/>
              <a:t>SCRIPT: </a:t>
            </a:r>
          </a:p>
          <a:p>
            <a:pPr marL="0" indent="0">
              <a:buFont typeface="Arial" panose="020B0604020202020204" pitchFamily="34" charset="0"/>
              <a:buNone/>
            </a:pPr>
            <a:endParaRPr lang="en-US" dirty="0"/>
          </a:p>
          <a:p>
            <a:r>
              <a:rPr lang="en-US" b="1" dirty="0"/>
              <a:t>In many Latino families, mental health and substance use are extremely private topics, sometimes not even discussed within the household. If we jump in with questions, people can shut down.</a:t>
            </a:r>
          </a:p>
          <a:p>
            <a:endParaRPr lang="en-US" b="1" dirty="0"/>
          </a:p>
          <a:p>
            <a:pPr marL="171450" indent="-171450">
              <a:buFont typeface="Arial" panose="020B0604020202020204" pitchFamily="34" charset="0"/>
              <a:buChar char="•"/>
            </a:pPr>
            <a:r>
              <a:rPr lang="en-US" dirty="0"/>
              <a:t>So before you go there, ask for permission. Simple language like, “¿</a:t>
            </a:r>
            <a:r>
              <a:rPr lang="en-US" dirty="0" err="1"/>
              <a:t>Está</a:t>
            </a:r>
            <a:r>
              <a:rPr lang="en-US" dirty="0"/>
              <a:t> bien </a:t>
            </a:r>
            <a:r>
              <a:rPr lang="en-US" dirty="0" err="1"/>
              <a:t>si</a:t>
            </a:r>
            <a:r>
              <a:rPr lang="en-US" dirty="0"/>
              <a:t> </a:t>
            </a:r>
            <a:r>
              <a:rPr lang="en-US" dirty="0" err="1"/>
              <a:t>hablamos</a:t>
            </a:r>
            <a:r>
              <a:rPr lang="en-US" dirty="0"/>
              <a:t> de </a:t>
            </a:r>
            <a:r>
              <a:rPr lang="en-US" dirty="0" err="1"/>
              <a:t>esto</a:t>
            </a:r>
            <a:r>
              <a:rPr lang="en-US" dirty="0"/>
              <a:t> </a:t>
            </a:r>
            <a:r>
              <a:rPr lang="en-US" dirty="0" err="1"/>
              <a:t>ahora</a:t>
            </a:r>
            <a:r>
              <a:rPr lang="en-US" dirty="0"/>
              <a:t>? Si no, </a:t>
            </a:r>
            <a:r>
              <a:rPr lang="en-US" dirty="0" err="1"/>
              <a:t>podemos</a:t>
            </a:r>
            <a:r>
              <a:rPr lang="en-US" dirty="0"/>
              <a:t> </a:t>
            </a:r>
            <a:r>
              <a:rPr lang="en-US" dirty="0" err="1"/>
              <a:t>volver</a:t>
            </a:r>
            <a:r>
              <a:rPr lang="en-US" dirty="0"/>
              <a:t> a </a:t>
            </a:r>
            <a:r>
              <a:rPr lang="en-US" dirty="0" err="1"/>
              <a:t>hablar</a:t>
            </a:r>
            <a:r>
              <a:rPr lang="en-US" dirty="0"/>
              <a:t> </a:t>
            </a:r>
            <a:r>
              <a:rPr lang="en-US" dirty="0" err="1"/>
              <a:t>otro</a:t>
            </a:r>
            <a:r>
              <a:rPr lang="en-US" dirty="0"/>
              <a:t> día,” lets the person decide whether they are ready. If they say no, respect that and leave the door open for later. </a:t>
            </a:r>
          </a:p>
          <a:p>
            <a:pPr marL="171450" indent="-171450">
              <a:buFont typeface="Arial" panose="020B0604020202020204" pitchFamily="34" charset="0"/>
              <a:buChar char="•"/>
            </a:pPr>
            <a:r>
              <a:rPr lang="en-US" dirty="0"/>
              <a:t>Getting consent in this way shows you understand how sensitive the topic is and that you will not push them faster than they are comfortable.</a:t>
            </a:r>
          </a:p>
        </p:txBody>
      </p:sp>
      <p:sp>
        <p:nvSpPr>
          <p:cNvPr id="4" name="Slide Number Placeholder 3">
            <a:extLst>
              <a:ext uri="{FF2B5EF4-FFF2-40B4-BE49-F238E27FC236}">
                <a16:creationId xmlns:a16="http://schemas.microsoft.com/office/drawing/2014/main" id="{C453FCC4-FFAB-FAD6-DF3C-0A6A746A946D}"/>
              </a:ext>
            </a:extLst>
          </p:cNvPr>
          <p:cNvSpPr>
            <a:spLocks noGrp="1"/>
          </p:cNvSpPr>
          <p:nvPr>
            <p:ph type="sldNum" sz="quarter" idx="5"/>
          </p:nvPr>
        </p:nvSpPr>
        <p:spPr/>
        <p:txBody>
          <a:bodyPr/>
          <a:lstStyle/>
          <a:p>
            <a:fld id="{DF8CB390-0AB2-4045-91DF-EABE9A7BD0A3}" type="slidenum">
              <a:rPr lang="en-US" smtClean="0"/>
              <a:t>18</a:t>
            </a:fld>
            <a:endParaRPr lang="en-US"/>
          </a:p>
        </p:txBody>
      </p:sp>
    </p:spTree>
    <p:extLst>
      <p:ext uri="{BB962C8B-B14F-4D97-AF65-F5344CB8AC3E}">
        <p14:creationId xmlns:p14="http://schemas.microsoft.com/office/powerpoint/2010/main" val="37204980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1A055-4DF1-4B21-ED47-4E05672873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01B394-504D-D25A-D120-ACC3393435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6F0424-6A07-F937-46AD-E98DD41F3DE9}"/>
              </a:ext>
            </a:extLst>
          </p:cNvPr>
          <p:cNvSpPr>
            <a:spLocks noGrp="1"/>
          </p:cNvSpPr>
          <p:nvPr>
            <p:ph type="body" idx="1"/>
          </p:nvPr>
        </p:nvSpPr>
        <p:spPr/>
        <p:txBody>
          <a:bodyPr/>
          <a:lstStyle/>
          <a:p>
            <a:pPr marL="0" indent="0">
              <a:buFont typeface="Arial" panose="020B0604020202020204" pitchFamily="34" charset="0"/>
              <a:buNone/>
            </a:pPr>
            <a:r>
              <a:rPr lang="en-US" b="1" dirty="0"/>
              <a:t>SCRIPT: </a:t>
            </a:r>
            <a:br>
              <a:rPr lang="en-US" dirty="0">
                <a:cs typeface="+mn-lt"/>
              </a:rPr>
            </a:br>
            <a:endParaRPr lang="en-US" dirty="0"/>
          </a:p>
          <a:p>
            <a:r>
              <a:rPr lang="en-US" b="1" dirty="0"/>
              <a:t>We must remember that terms</a:t>
            </a:r>
            <a:r>
              <a:rPr lang="en-US" sz="1200" b="1" dirty="0">
                <a:solidFill>
                  <a:schemeClr val="tx1"/>
                </a:solidFill>
              </a:rPr>
              <a:t> like “mental health,” “addiction,” or “depression” can feel clinical, stigmatizing, or unfamiliar. </a:t>
            </a:r>
            <a:endParaRPr lang="en-US" b="1" dirty="0"/>
          </a:p>
          <a:p>
            <a:r>
              <a:rPr lang="en-US" dirty="0"/>
              <a:t> </a:t>
            </a:r>
          </a:p>
          <a:p>
            <a:pPr marL="171450" indent="-171450">
              <a:buFont typeface="Arial" panose="020B0604020202020204" pitchFamily="34" charset="0"/>
              <a:buChar char="•"/>
            </a:pPr>
            <a:r>
              <a:rPr lang="en-US" dirty="0"/>
              <a:t>Often people describe their experience in their own words: “me </a:t>
            </a:r>
            <a:r>
              <a:rPr lang="en-US" dirty="0" err="1"/>
              <a:t>siento</a:t>
            </a:r>
            <a:r>
              <a:rPr lang="en-US" dirty="0"/>
              <a:t> de la </a:t>
            </a:r>
            <a:r>
              <a:rPr lang="en-US" dirty="0" err="1"/>
              <a:t>chingada</a:t>
            </a:r>
            <a:r>
              <a:rPr lang="en-US" dirty="0"/>
              <a:t>,” “</a:t>
            </a:r>
            <a:r>
              <a:rPr lang="en-US" dirty="0" err="1"/>
              <a:t>traigo</a:t>
            </a:r>
            <a:r>
              <a:rPr lang="en-US" dirty="0"/>
              <a:t> </a:t>
            </a:r>
            <a:r>
              <a:rPr lang="en-US" dirty="0" err="1"/>
              <a:t>mucha</a:t>
            </a:r>
            <a:r>
              <a:rPr lang="en-US" dirty="0"/>
              <a:t> </a:t>
            </a:r>
            <a:r>
              <a:rPr lang="en-US" dirty="0" err="1"/>
              <a:t>ansiedad</a:t>
            </a:r>
            <a:r>
              <a:rPr lang="en-US" dirty="0"/>
              <a:t>,” “no </a:t>
            </a:r>
            <a:r>
              <a:rPr lang="en-US" dirty="0" err="1"/>
              <a:t>tengo</a:t>
            </a:r>
            <a:r>
              <a:rPr lang="en-US" dirty="0"/>
              <a:t> </a:t>
            </a:r>
            <a:r>
              <a:rPr lang="en-US" dirty="0" err="1"/>
              <a:t>ganas</a:t>
            </a:r>
            <a:r>
              <a:rPr lang="en-US" dirty="0"/>
              <a:t> de nada.” </a:t>
            </a:r>
          </a:p>
          <a:p>
            <a:pPr marL="171450" indent="-171450">
              <a:buFont typeface="Arial" panose="020B0604020202020204" pitchFamily="34" charset="0"/>
              <a:buChar char="•"/>
            </a:pPr>
            <a:r>
              <a:rPr lang="en-US" dirty="0"/>
              <a:t>When</a:t>
            </a:r>
            <a:r>
              <a:rPr lang="en-US" sz="1200" dirty="0">
                <a:solidFill>
                  <a:schemeClr val="tx1"/>
                </a:solidFill>
              </a:rPr>
              <a:t> they share that language, mirror it back: “¿</a:t>
            </a:r>
            <a:r>
              <a:rPr lang="en-US" sz="1200" dirty="0" err="1">
                <a:solidFill>
                  <a:schemeClr val="tx1"/>
                </a:solidFill>
              </a:rPr>
              <a:t>Cómo</a:t>
            </a:r>
            <a:r>
              <a:rPr lang="en-US" sz="1200" dirty="0">
                <a:solidFill>
                  <a:schemeClr val="tx1"/>
                </a:solidFill>
              </a:rPr>
              <a:t> lo </a:t>
            </a:r>
            <a:r>
              <a:rPr lang="en-US" sz="1200" dirty="0" err="1">
                <a:solidFill>
                  <a:schemeClr val="tx1"/>
                </a:solidFill>
              </a:rPr>
              <a:t>sientes</a:t>
            </a:r>
            <a:r>
              <a:rPr lang="en-US" sz="1200" dirty="0">
                <a:solidFill>
                  <a:schemeClr val="tx1"/>
                </a:solidFill>
              </a:rPr>
              <a:t>? ¿</a:t>
            </a:r>
            <a:r>
              <a:rPr lang="en-US" sz="1200" dirty="0" err="1">
                <a:solidFill>
                  <a:schemeClr val="tx1"/>
                </a:solidFill>
              </a:rPr>
              <a:t>Dónde</a:t>
            </a:r>
            <a:r>
              <a:rPr lang="en-US" sz="1200" dirty="0">
                <a:solidFill>
                  <a:schemeClr val="tx1"/>
                </a:solidFill>
              </a:rPr>
              <a:t> lo </a:t>
            </a:r>
            <a:r>
              <a:rPr lang="en-US" sz="1200" dirty="0" err="1">
                <a:solidFill>
                  <a:schemeClr val="tx1"/>
                </a:solidFill>
              </a:rPr>
              <a:t>sientes</a:t>
            </a:r>
            <a:r>
              <a:rPr lang="en-US" sz="1200" dirty="0">
                <a:solidFill>
                  <a:schemeClr val="tx1"/>
                </a:solidFill>
              </a:rPr>
              <a:t>? Yo también me he </a:t>
            </a:r>
            <a:r>
              <a:rPr lang="en-US" sz="1200" dirty="0" err="1">
                <a:solidFill>
                  <a:schemeClr val="tx1"/>
                </a:solidFill>
              </a:rPr>
              <a:t>sentido</a:t>
            </a:r>
            <a:r>
              <a:rPr lang="en-US" sz="1200" dirty="0">
                <a:solidFill>
                  <a:schemeClr val="tx1"/>
                </a:solidFill>
              </a:rPr>
              <a:t> </a:t>
            </a:r>
            <a:r>
              <a:rPr lang="en-US" sz="1200" dirty="0" err="1">
                <a:solidFill>
                  <a:schemeClr val="tx1"/>
                </a:solidFill>
              </a:rPr>
              <a:t>así</a:t>
            </a:r>
            <a:r>
              <a:rPr lang="en-US" sz="1200" dirty="0">
                <a:solidFill>
                  <a:schemeClr val="tx1"/>
                </a:solidFill>
              </a:rPr>
              <a:t> </a:t>
            </a:r>
            <a:r>
              <a:rPr lang="en-US" sz="1200" dirty="0" err="1">
                <a:solidFill>
                  <a:schemeClr val="tx1"/>
                </a:solidFill>
              </a:rPr>
              <a:t>algunas</a:t>
            </a:r>
            <a:r>
              <a:rPr lang="en-US" sz="1200" dirty="0">
                <a:solidFill>
                  <a:schemeClr val="tx1"/>
                </a:solidFill>
              </a:rPr>
              <a:t> </a:t>
            </a:r>
            <a:r>
              <a:rPr lang="en-US" sz="1200" dirty="0" err="1">
                <a:solidFill>
                  <a:schemeClr val="tx1"/>
                </a:solidFill>
              </a:rPr>
              <a:t>veces</a:t>
            </a:r>
            <a:r>
              <a:rPr lang="en-US" sz="1200" dirty="0">
                <a:solidFill>
                  <a:schemeClr val="tx1"/>
                </a:solidFill>
              </a:rPr>
              <a:t>.” Using their words and, when appropriate, gently sharing that you have felt that way too, can reduce shame and make the conversation feel human rather than clinical. </a:t>
            </a:r>
            <a:endParaRPr lang="en-US" dirty="0"/>
          </a:p>
          <a:p>
            <a:pPr marL="171450" indent="-171450">
              <a:buFont typeface="Arial" panose="020B0604020202020204" pitchFamily="34" charset="0"/>
              <a:buChar char="•"/>
            </a:pPr>
            <a:r>
              <a:rPr lang="en-US" sz="1200" dirty="0">
                <a:solidFill>
                  <a:schemeClr val="tx1"/>
                </a:solidFill>
              </a:rPr>
              <a:t>Following their lead in how they describe what they are going through is a key part of culturally responsive engagement. </a:t>
            </a:r>
          </a:p>
        </p:txBody>
      </p:sp>
      <p:sp>
        <p:nvSpPr>
          <p:cNvPr id="4" name="Slide Number Placeholder 3">
            <a:extLst>
              <a:ext uri="{FF2B5EF4-FFF2-40B4-BE49-F238E27FC236}">
                <a16:creationId xmlns:a16="http://schemas.microsoft.com/office/drawing/2014/main" id="{ACAFA24E-CF0D-1725-F5F0-7720D44F1F6E}"/>
              </a:ext>
            </a:extLst>
          </p:cNvPr>
          <p:cNvSpPr>
            <a:spLocks noGrp="1"/>
          </p:cNvSpPr>
          <p:nvPr>
            <p:ph type="sldNum" sz="quarter" idx="5"/>
          </p:nvPr>
        </p:nvSpPr>
        <p:spPr/>
        <p:txBody>
          <a:bodyPr/>
          <a:lstStyle/>
          <a:p>
            <a:fld id="{DF8CB390-0AB2-4045-91DF-EABE9A7BD0A3}" type="slidenum">
              <a:rPr lang="en-US" smtClean="0"/>
              <a:t>19</a:t>
            </a:fld>
            <a:endParaRPr lang="en-US"/>
          </a:p>
        </p:txBody>
      </p:sp>
    </p:spTree>
    <p:extLst>
      <p:ext uri="{BB962C8B-B14F-4D97-AF65-F5344CB8AC3E}">
        <p14:creationId xmlns:p14="http://schemas.microsoft.com/office/powerpoint/2010/main" val="40920954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DCCEC-412A-1202-1894-AB2849295E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67ACB5-C1FE-A1D8-55E1-D64E1AFA58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15E32F-4140-E56C-9A36-ADE0C11B7785}"/>
              </a:ext>
            </a:extLst>
          </p:cNvPr>
          <p:cNvSpPr>
            <a:spLocks noGrp="1"/>
          </p:cNvSpPr>
          <p:nvPr>
            <p:ph type="body" idx="1"/>
          </p:nvPr>
        </p:nvSpPr>
        <p:spPr/>
        <p:txBody>
          <a:bodyPr/>
          <a:lstStyle/>
          <a:p>
            <a:pPr marL="0" indent="0">
              <a:buFont typeface="Arial" panose="020B0604020202020204" pitchFamily="34" charset="0"/>
              <a:buNone/>
            </a:pPr>
            <a:r>
              <a:rPr lang="en-US" sz="1200" b="1" dirty="0">
                <a:solidFill>
                  <a:schemeClr val="tx1"/>
                </a:solidFill>
              </a:rPr>
              <a:t>SCRIPT: </a:t>
            </a:r>
          </a:p>
          <a:p>
            <a:pPr marL="0" indent="0">
              <a:buFont typeface="Arial" panose="020B0604020202020204" pitchFamily="34" charset="0"/>
              <a:buNone/>
            </a:pPr>
            <a:endParaRPr lang="en-US" sz="1200" dirty="0">
              <a:solidFill>
                <a:schemeClr val="tx1"/>
              </a:solidFill>
            </a:endParaRPr>
          </a:p>
          <a:p>
            <a:r>
              <a:rPr lang="en-US" sz="1200" b="1" dirty="0">
                <a:solidFill>
                  <a:schemeClr val="tx1"/>
                </a:solidFill>
              </a:rPr>
              <a:t>Substance use and other coping behaviors are often the only strategies someone has learned, sometimes over generations.</a:t>
            </a:r>
            <a:endParaRPr lang="en-US" b="1" dirty="0"/>
          </a:p>
          <a:p>
            <a:endParaRPr lang="en-US" b="1" dirty="0"/>
          </a:p>
          <a:p>
            <a:pPr marL="171450" indent="-171450">
              <a:buFont typeface="Arial" panose="020B0604020202020204" pitchFamily="34" charset="0"/>
              <a:buChar char="•"/>
            </a:pPr>
            <a:r>
              <a:rPr lang="en-US" sz="1200" dirty="0">
                <a:solidFill>
                  <a:schemeClr val="tx1"/>
                </a:solidFill>
              </a:rPr>
              <a:t>If we lead with advice or “You should stop,” it can sound judgmental and may push people away.</a:t>
            </a:r>
            <a:endParaRPr lang="en-US" dirty="0"/>
          </a:p>
          <a:p>
            <a:pPr marL="171450" indent="-171450">
              <a:buFont typeface="Arial" panose="020B0604020202020204" pitchFamily="34" charset="0"/>
              <a:buChar char="•"/>
            </a:pPr>
            <a:r>
              <a:rPr lang="en-US" sz="1200" dirty="0">
                <a:solidFill>
                  <a:schemeClr val="tx1"/>
                </a:solidFill>
              </a:rPr>
              <a:t>Instead, focus on understanding what is happening for them. Questions like, “¿</a:t>
            </a:r>
            <a:r>
              <a:rPr lang="en-US" sz="1200" dirty="0" err="1">
                <a:solidFill>
                  <a:schemeClr val="tx1"/>
                </a:solidFill>
              </a:rPr>
              <a:t>Cuántas</a:t>
            </a:r>
            <a:r>
              <a:rPr lang="en-US" sz="1200" dirty="0">
                <a:solidFill>
                  <a:schemeClr val="tx1"/>
                </a:solidFill>
              </a:rPr>
              <a:t> </a:t>
            </a:r>
            <a:r>
              <a:rPr lang="en-US" sz="1200" dirty="0" err="1">
                <a:solidFill>
                  <a:schemeClr val="tx1"/>
                </a:solidFill>
              </a:rPr>
              <a:t>veces</a:t>
            </a:r>
            <a:r>
              <a:rPr lang="en-US" sz="1200" dirty="0">
                <a:solidFill>
                  <a:schemeClr val="tx1"/>
                </a:solidFill>
              </a:rPr>
              <a:t> a la </a:t>
            </a:r>
            <a:r>
              <a:rPr lang="en-US" sz="1200" dirty="0" err="1">
                <a:solidFill>
                  <a:schemeClr val="tx1"/>
                </a:solidFill>
              </a:rPr>
              <a:t>semana</a:t>
            </a:r>
            <a:r>
              <a:rPr lang="en-US" sz="1200" dirty="0">
                <a:solidFill>
                  <a:schemeClr val="tx1"/>
                </a:solidFill>
              </a:rPr>
              <a:t> </a:t>
            </a:r>
            <a:r>
              <a:rPr lang="en-US" sz="1200" dirty="0" err="1">
                <a:solidFill>
                  <a:schemeClr val="tx1"/>
                </a:solidFill>
              </a:rPr>
              <a:t>sientes</a:t>
            </a:r>
            <a:r>
              <a:rPr lang="en-US" sz="1200" dirty="0">
                <a:solidFill>
                  <a:schemeClr val="tx1"/>
                </a:solidFill>
              </a:rPr>
              <a:t> que no </a:t>
            </a:r>
            <a:r>
              <a:rPr lang="en-US" sz="1200" dirty="0" err="1">
                <a:solidFill>
                  <a:schemeClr val="tx1"/>
                </a:solidFill>
              </a:rPr>
              <a:t>quieres</a:t>
            </a:r>
            <a:r>
              <a:rPr lang="en-US" sz="1200" dirty="0">
                <a:solidFill>
                  <a:schemeClr val="tx1"/>
                </a:solidFill>
              </a:rPr>
              <a:t> o no </a:t>
            </a:r>
            <a:r>
              <a:rPr lang="en-US" sz="1200" dirty="0" err="1">
                <a:solidFill>
                  <a:schemeClr val="tx1"/>
                </a:solidFill>
              </a:rPr>
              <a:t>puedes</a:t>
            </a:r>
            <a:r>
              <a:rPr lang="en-US" sz="1200" dirty="0">
                <a:solidFill>
                  <a:schemeClr val="tx1"/>
                </a:solidFill>
              </a:rPr>
              <a:t> </a:t>
            </a:r>
            <a:r>
              <a:rPr lang="en-US" sz="1200" dirty="0" err="1">
                <a:solidFill>
                  <a:schemeClr val="tx1"/>
                </a:solidFill>
              </a:rPr>
              <a:t>hacer</a:t>
            </a:r>
            <a:r>
              <a:rPr lang="en-US" sz="1200" dirty="0">
                <a:solidFill>
                  <a:schemeClr val="tx1"/>
                </a:solidFill>
              </a:rPr>
              <a:t> algo? ¿Y </a:t>
            </a:r>
            <a:r>
              <a:rPr lang="en-US" sz="1200" dirty="0" err="1">
                <a:solidFill>
                  <a:schemeClr val="tx1"/>
                </a:solidFill>
              </a:rPr>
              <a:t>qué</a:t>
            </a:r>
            <a:r>
              <a:rPr lang="en-US" sz="1200" dirty="0">
                <a:solidFill>
                  <a:schemeClr val="tx1"/>
                </a:solidFill>
              </a:rPr>
              <a:t> </a:t>
            </a:r>
            <a:r>
              <a:rPr lang="en-US" sz="1200" dirty="0" err="1">
                <a:solidFill>
                  <a:schemeClr val="tx1"/>
                </a:solidFill>
              </a:rPr>
              <a:t>haces</a:t>
            </a:r>
            <a:r>
              <a:rPr lang="en-US" sz="1200" dirty="0">
                <a:solidFill>
                  <a:schemeClr val="tx1"/>
                </a:solidFill>
              </a:rPr>
              <a:t> </a:t>
            </a:r>
            <a:r>
              <a:rPr lang="en-US" sz="1200" dirty="0" err="1">
                <a:solidFill>
                  <a:schemeClr val="tx1"/>
                </a:solidFill>
              </a:rPr>
              <a:t>cuando</a:t>
            </a:r>
            <a:r>
              <a:rPr lang="en-US" sz="1200" dirty="0">
                <a:solidFill>
                  <a:schemeClr val="tx1"/>
                </a:solidFill>
              </a:rPr>
              <a:t> </a:t>
            </a:r>
            <a:r>
              <a:rPr lang="en-US" sz="1200" dirty="0" err="1">
                <a:solidFill>
                  <a:schemeClr val="tx1"/>
                </a:solidFill>
              </a:rPr>
              <a:t>te</a:t>
            </a:r>
            <a:r>
              <a:rPr lang="en-US" sz="1200" dirty="0">
                <a:solidFill>
                  <a:schemeClr val="tx1"/>
                </a:solidFill>
              </a:rPr>
              <a:t> </a:t>
            </a:r>
            <a:r>
              <a:rPr lang="en-US" sz="1200" dirty="0" err="1">
                <a:solidFill>
                  <a:schemeClr val="tx1"/>
                </a:solidFill>
              </a:rPr>
              <a:t>sientes</a:t>
            </a:r>
            <a:r>
              <a:rPr lang="en-US" sz="1200" dirty="0">
                <a:solidFill>
                  <a:schemeClr val="tx1"/>
                </a:solidFill>
              </a:rPr>
              <a:t> </a:t>
            </a:r>
            <a:r>
              <a:rPr lang="en-US" sz="1200" dirty="0" err="1">
                <a:solidFill>
                  <a:schemeClr val="tx1"/>
                </a:solidFill>
              </a:rPr>
              <a:t>así</a:t>
            </a:r>
            <a:r>
              <a:rPr lang="en-US" sz="1200" dirty="0">
                <a:solidFill>
                  <a:schemeClr val="tx1"/>
                </a:solidFill>
              </a:rPr>
              <a:t>? ¿</a:t>
            </a:r>
            <a:r>
              <a:rPr lang="en-US" sz="1200" dirty="0" err="1">
                <a:solidFill>
                  <a:schemeClr val="tx1"/>
                </a:solidFill>
              </a:rPr>
              <a:t>Bebes</a:t>
            </a:r>
            <a:r>
              <a:rPr lang="en-US" sz="1200" dirty="0">
                <a:solidFill>
                  <a:schemeClr val="tx1"/>
                </a:solidFill>
              </a:rPr>
              <a:t>?” help you see the pattern without labeling it. </a:t>
            </a:r>
          </a:p>
          <a:p>
            <a:pPr marL="171450" indent="-171450">
              <a:buFont typeface="Arial" panose="020B0604020202020204" pitchFamily="34" charset="0"/>
              <a:buChar char="•"/>
            </a:pPr>
            <a:r>
              <a:rPr lang="en-US" sz="1200" dirty="0">
                <a:solidFill>
                  <a:schemeClr val="tx1"/>
                </a:solidFill>
              </a:rPr>
              <a:t>Let them set the pace for any changes. Your role is to help them explore what they want for themselves. </a:t>
            </a:r>
            <a:endParaRPr lang="en-US" sz="1200" dirty="0">
              <a:solidFill>
                <a:schemeClr val="tx1"/>
              </a:solidFill>
              <a:highlight>
                <a:srgbClr val="FFFF00"/>
              </a:highlight>
            </a:endParaRPr>
          </a:p>
        </p:txBody>
      </p:sp>
      <p:sp>
        <p:nvSpPr>
          <p:cNvPr id="4" name="Slide Number Placeholder 3">
            <a:extLst>
              <a:ext uri="{FF2B5EF4-FFF2-40B4-BE49-F238E27FC236}">
                <a16:creationId xmlns:a16="http://schemas.microsoft.com/office/drawing/2014/main" id="{F15924F7-40CC-EB18-A4E8-33DCBFCD523F}"/>
              </a:ext>
            </a:extLst>
          </p:cNvPr>
          <p:cNvSpPr>
            <a:spLocks noGrp="1"/>
          </p:cNvSpPr>
          <p:nvPr>
            <p:ph type="sldNum" sz="quarter" idx="5"/>
          </p:nvPr>
        </p:nvSpPr>
        <p:spPr/>
        <p:txBody>
          <a:bodyPr/>
          <a:lstStyle/>
          <a:p>
            <a:fld id="{DF8CB390-0AB2-4045-91DF-EABE9A7BD0A3}" type="slidenum">
              <a:rPr lang="en-US" smtClean="0"/>
              <a:t>20</a:t>
            </a:fld>
            <a:endParaRPr lang="en-US"/>
          </a:p>
        </p:txBody>
      </p:sp>
    </p:spTree>
    <p:extLst>
      <p:ext uri="{BB962C8B-B14F-4D97-AF65-F5344CB8AC3E}">
        <p14:creationId xmlns:p14="http://schemas.microsoft.com/office/powerpoint/2010/main" val="71756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C2671-51B7-BF59-92B8-9A376134B5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7FFD6A-131C-5713-0CEB-16ADF1AAA3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702EAD-1390-4914-9DB2-7D077B8154F5}"/>
              </a:ext>
            </a:extLst>
          </p:cNvPr>
          <p:cNvSpPr>
            <a:spLocks noGrp="1"/>
          </p:cNvSpPr>
          <p:nvPr>
            <p:ph type="body" idx="1"/>
          </p:nvPr>
        </p:nvSpPr>
        <p:spPr/>
        <p:txBody>
          <a:bodyPr/>
          <a:lstStyle/>
          <a:p>
            <a:r>
              <a:rPr lang="en-US" b="1" dirty="0"/>
              <a:t>SCRIPT:</a:t>
            </a:r>
          </a:p>
          <a:p>
            <a:endParaRPr lang="en-US" dirty="0"/>
          </a:p>
          <a:p>
            <a:r>
              <a:rPr lang="en-US" b="1" dirty="0"/>
              <a:t>The barrier: </a:t>
            </a:r>
            <a:r>
              <a:rPr lang="en-US" dirty="0"/>
              <a:t>Many Latino residents — including immigrants and mixed-status families — face multiple barriers to accessing services: shame and stigma around asking for help, fear and misinformation about immigration enforcement, language obstacles, and difficulty navigating complex systems. When service delivery does not account for these realities, these barriers remain in place. </a:t>
            </a:r>
          </a:p>
          <a:p>
            <a:endParaRPr lang="en-US" dirty="0"/>
          </a:p>
          <a:p>
            <a:r>
              <a:rPr lang="en-US" b="1" dirty="0"/>
              <a:t>The shift: </a:t>
            </a:r>
            <a:r>
              <a:rPr lang="en-US" dirty="0"/>
              <a:t>Offer care and services that directly acknowledge and address these barriers. Build trust, use clear and accessible language, and frame support as dignified, reciprocal help rather than charity, so that Latino residents can safely and confidently engage with homelessness services systems. </a:t>
            </a:r>
          </a:p>
          <a:p>
            <a:endParaRPr lang="en-US" dirty="0"/>
          </a:p>
        </p:txBody>
      </p:sp>
      <p:sp>
        <p:nvSpPr>
          <p:cNvPr id="4" name="Slide Number Placeholder 3">
            <a:extLst>
              <a:ext uri="{FF2B5EF4-FFF2-40B4-BE49-F238E27FC236}">
                <a16:creationId xmlns:a16="http://schemas.microsoft.com/office/drawing/2014/main" id="{340B28BA-A206-F2A5-6960-184607453B4F}"/>
              </a:ext>
            </a:extLst>
          </p:cNvPr>
          <p:cNvSpPr>
            <a:spLocks noGrp="1"/>
          </p:cNvSpPr>
          <p:nvPr>
            <p:ph type="sldNum" sz="quarter" idx="5"/>
          </p:nvPr>
        </p:nvSpPr>
        <p:spPr/>
        <p:txBody>
          <a:bodyPr/>
          <a:lstStyle/>
          <a:p>
            <a:fld id="{DF8CB390-0AB2-4045-91DF-EABE9A7BD0A3}" type="slidenum">
              <a:rPr lang="en-US" smtClean="0"/>
              <a:t>3</a:t>
            </a:fld>
            <a:endParaRPr lang="en-US" dirty="0"/>
          </a:p>
        </p:txBody>
      </p:sp>
    </p:spTree>
    <p:extLst>
      <p:ext uri="{BB962C8B-B14F-4D97-AF65-F5344CB8AC3E}">
        <p14:creationId xmlns:p14="http://schemas.microsoft.com/office/powerpoint/2010/main" val="1232846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BDA0C-B8F5-5DAE-296D-11283A074F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0E5495-5724-6B24-957E-1650DF3A24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438318-5A12-3338-13DE-C234C8085880}"/>
              </a:ext>
            </a:extLst>
          </p:cNvPr>
          <p:cNvSpPr>
            <a:spLocks noGrp="1"/>
          </p:cNvSpPr>
          <p:nvPr>
            <p:ph type="body" idx="1"/>
          </p:nvPr>
        </p:nvSpPr>
        <p:spPr/>
        <p:txBody>
          <a:bodyPr/>
          <a:lstStyle/>
          <a:p>
            <a:pPr marL="0" indent="0">
              <a:buFont typeface="Arial" panose="020B0604020202020204" pitchFamily="34" charset="0"/>
              <a:buNone/>
            </a:pPr>
            <a:r>
              <a:rPr lang="en-US" b="1" dirty="0"/>
              <a:t>SCRIPT:</a:t>
            </a:r>
          </a:p>
          <a:p>
            <a:pPr marL="0" indent="0">
              <a:buFont typeface="Arial" panose="020B0604020202020204" pitchFamily="34" charset="0"/>
              <a:buNone/>
            </a:pPr>
            <a:endParaRPr lang="en-US" sz="1200" b="1" dirty="0">
              <a:solidFill>
                <a:schemeClr val="tx1"/>
              </a:solidFill>
            </a:endParaRPr>
          </a:p>
          <a:p>
            <a:pPr marL="0" indent="0">
              <a:buFont typeface="Arial" panose="020B0604020202020204" pitchFamily="34" charset="0"/>
              <a:buNone/>
            </a:pPr>
            <a:r>
              <a:rPr lang="en-US" sz="1200" b="1" dirty="0">
                <a:solidFill>
                  <a:schemeClr val="tx1"/>
                </a:solidFill>
              </a:rPr>
              <a:t>It is important not to ask about mental health or substance use in front of others or in a way that feels clinical or exposing. People are unlikely to admit something so private if there is an audience. </a:t>
            </a:r>
          </a:p>
          <a:p>
            <a:endParaRPr lang="en-US" b="1" dirty="0"/>
          </a:p>
          <a:p>
            <a:pPr marL="171450" indent="-171450">
              <a:buFont typeface="Arial" panose="020B0604020202020204" pitchFamily="34" charset="0"/>
              <a:buChar char="•"/>
            </a:pPr>
            <a:r>
              <a:rPr lang="en-US" sz="1200" dirty="0">
                <a:solidFill>
                  <a:schemeClr val="tx1"/>
                </a:solidFill>
              </a:rPr>
              <a:t>Find or create a bit of privacy. This could be a short walk or stepping aside. When you talk about this, normalize the topic with examples like, “I have a friend who uses” or “Your neighbor got connected to these resources and they’re doing much better.” That shows they </a:t>
            </a:r>
            <a:r>
              <a:rPr lang="en-US" dirty="0"/>
              <a:t>are not</a:t>
            </a:r>
            <a:r>
              <a:rPr lang="en-US" sz="1200" dirty="0">
                <a:solidFill>
                  <a:schemeClr val="tx1"/>
                </a:solidFill>
              </a:rPr>
              <a:t> the only one </a:t>
            </a:r>
            <a:r>
              <a:rPr lang="en-US" dirty="0">
                <a:highlight>
                  <a:srgbClr val="FFFF00"/>
                </a:highlight>
              </a:rPr>
              <a:t>dealing with this issue</a:t>
            </a:r>
            <a:r>
              <a:rPr lang="en-US" dirty="0"/>
              <a:t>, which makes talking about </a:t>
            </a:r>
            <a:r>
              <a:rPr lang="en-US" sz="1200" dirty="0">
                <a:solidFill>
                  <a:schemeClr val="tx1"/>
                </a:solidFill>
              </a:rPr>
              <a:t>it</a:t>
            </a:r>
            <a:r>
              <a:rPr lang="en-US" dirty="0"/>
              <a:t> easier. </a:t>
            </a:r>
            <a:r>
              <a:rPr lang="en-US" sz="1200" dirty="0">
                <a:solidFill>
                  <a:schemeClr val="tx1"/>
                </a:solidFill>
              </a:rPr>
              <a:t>The goal is to ease into the conversation. </a:t>
            </a:r>
          </a:p>
        </p:txBody>
      </p:sp>
      <p:sp>
        <p:nvSpPr>
          <p:cNvPr id="4" name="Slide Number Placeholder 3">
            <a:extLst>
              <a:ext uri="{FF2B5EF4-FFF2-40B4-BE49-F238E27FC236}">
                <a16:creationId xmlns:a16="http://schemas.microsoft.com/office/drawing/2014/main" id="{814F04AE-1105-4DB3-2019-4AD189D5E41F}"/>
              </a:ext>
            </a:extLst>
          </p:cNvPr>
          <p:cNvSpPr>
            <a:spLocks noGrp="1"/>
          </p:cNvSpPr>
          <p:nvPr>
            <p:ph type="sldNum" sz="quarter" idx="5"/>
          </p:nvPr>
        </p:nvSpPr>
        <p:spPr/>
        <p:txBody>
          <a:bodyPr/>
          <a:lstStyle/>
          <a:p>
            <a:fld id="{DF8CB390-0AB2-4045-91DF-EABE9A7BD0A3}" type="slidenum">
              <a:rPr lang="en-US" smtClean="0"/>
              <a:t>21</a:t>
            </a:fld>
            <a:endParaRPr lang="en-US"/>
          </a:p>
        </p:txBody>
      </p:sp>
    </p:spTree>
    <p:extLst>
      <p:ext uri="{BB962C8B-B14F-4D97-AF65-F5344CB8AC3E}">
        <p14:creationId xmlns:p14="http://schemas.microsoft.com/office/powerpoint/2010/main" val="2532412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0E689-2024-0485-4AEC-19BB6F6299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047A7F-ED2C-65DB-AF1B-16EC9155A1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B047A4-3D13-323F-9F37-91D7E988F2C4}"/>
              </a:ext>
            </a:extLst>
          </p:cNvPr>
          <p:cNvSpPr>
            <a:spLocks noGrp="1"/>
          </p:cNvSpPr>
          <p:nvPr>
            <p:ph type="body" idx="1"/>
          </p:nvPr>
        </p:nvSpPr>
        <p:spPr/>
        <p:txBody>
          <a:bodyPr/>
          <a:lstStyle/>
          <a:p>
            <a:r>
              <a:rPr lang="en-US" b="1" dirty="0"/>
              <a:t>SCRIPT:</a:t>
            </a:r>
          </a:p>
          <a:p>
            <a:endParaRPr lang="en-US" dirty="0"/>
          </a:p>
          <a:p>
            <a:r>
              <a:rPr lang="en-US" b="1" dirty="0"/>
              <a:t>Now let’s talk about best practices for that very first engagement. This is when someone does not know you yet and you are just starting to build rapport.</a:t>
            </a:r>
          </a:p>
          <a:p>
            <a:endParaRPr lang="en-US" dirty="0"/>
          </a:p>
          <a:p>
            <a:r>
              <a:rPr lang="en-US" b="1" dirty="0"/>
              <a:t>I want to share a story from Los Angeles.</a:t>
            </a:r>
          </a:p>
          <a:p>
            <a:pPr marL="628650" lvl="1" indent="-171450">
              <a:buFont typeface="Arial" panose="020B0604020202020204" pitchFamily="34" charset="0"/>
              <a:buChar char="•"/>
            </a:pPr>
            <a:r>
              <a:rPr lang="en-US" dirty="0"/>
              <a:t>A staff member described a man who first came to the navigation center asking for water because his car radiator was overheating. He casually asked what services they offered.</a:t>
            </a:r>
          </a:p>
          <a:p>
            <a:pPr marL="628650" lvl="1" indent="-171450">
              <a:buFont typeface="Arial" panose="020B0604020202020204" pitchFamily="34" charset="0"/>
              <a:buChar char="•"/>
            </a:pPr>
            <a:r>
              <a:rPr lang="en-US" dirty="0"/>
              <a:t>The staff member did not push him to disclose anything. They showed him the restrooms and showers, explained the services available, and gave him a flyer “in case you or someone you know is experiencing homelessness.” He came back several times just for water, and each time they greeted him, offered small supports, and reminded him that the services were there if he ever needed them.</a:t>
            </a:r>
          </a:p>
          <a:p>
            <a:pPr marL="628650" lvl="1" indent="-171450">
              <a:buFont typeface="Arial" panose="020B0604020202020204" pitchFamily="34" charset="0"/>
              <a:buChar char="•"/>
            </a:pPr>
            <a:r>
              <a:rPr lang="en-US" dirty="0"/>
              <a:t>After a few visits, he finally said, </a:t>
            </a:r>
            <a:r>
              <a:rPr lang="en-US" i="1" dirty="0"/>
              <a:t>“Te voy a ser bien honesto. Yo soy homeless, pero me da </a:t>
            </a:r>
            <a:r>
              <a:rPr lang="en-US" i="1" dirty="0" err="1"/>
              <a:t>mucha</a:t>
            </a:r>
            <a:r>
              <a:rPr lang="en-US" i="1" dirty="0"/>
              <a:t> </a:t>
            </a:r>
            <a:r>
              <a:rPr lang="en-US" i="1" dirty="0" err="1"/>
              <a:t>vergüenza</a:t>
            </a:r>
            <a:r>
              <a:rPr lang="en-US" i="1" dirty="0"/>
              <a:t>… </a:t>
            </a:r>
            <a:r>
              <a:rPr lang="en-US" i="1" dirty="0" err="1"/>
              <a:t>yo</a:t>
            </a:r>
            <a:r>
              <a:rPr lang="en-US" i="1" dirty="0"/>
              <a:t> soy hombre, ¿</a:t>
            </a:r>
            <a:r>
              <a:rPr lang="en-US" i="1" dirty="0" err="1"/>
              <a:t>cómo</a:t>
            </a:r>
            <a:r>
              <a:rPr lang="en-US" i="1" dirty="0"/>
              <a:t> voy a </a:t>
            </a:r>
            <a:r>
              <a:rPr lang="en-US" i="1" dirty="0" err="1"/>
              <a:t>venir</a:t>
            </a:r>
            <a:r>
              <a:rPr lang="en-US" i="1" dirty="0"/>
              <a:t> a </a:t>
            </a:r>
            <a:r>
              <a:rPr lang="en-US" i="1" dirty="0" err="1"/>
              <a:t>pedir</a:t>
            </a:r>
            <a:r>
              <a:rPr lang="en-US" i="1" dirty="0"/>
              <a:t> </a:t>
            </a:r>
            <a:r>
              <a:rPr lang="en-US" i="1" dirty="0" err="1"/>
              <a:t>ayuda</a:t>
            </a:r>
            <a:r>
              <a:rPr lang="en-US" i="1" dirty="0"/>
              <a:t>?”</a:t>
            </a:r>
            <a:r>
              <a:rPr lang="en-US" dirty="0"/>
              <a:t> [“I’m going to be really honest. I am homeless but I am very ashamed. I’m a man, how am I going to ask for help?”] He explained that he had been using the water to bathe and that he was struggling with a gambling problem. Because trust had been built over time, he felt safe enough to be honest. At that point, the staff member was able to invite him to use the showers and facilities and connect him to a Gamblers Anonymous group.</a:t>
            </a:r>
          </a:p>
          <a:p>
            <a:pPr marL="171450" indent="-171450">
              <a:buFont typeface="Arial" panose="020B0604020202020204" pitchFamily="34" charset="0"/>
              <a:buChar char="•"/>
            </a:pPr>
            <a:endParaRPr lang="en-US" dirty="0"/>
          </a:p>
          <a:p>
            <a:r>
              <a:rPr lang="en-US" b="1" dirty="0"/>
              <a:t>I share this story to highlight the key point on this slide:</a:t>
            </a:r>
          </a:p>
          <a:p>
            <a:pPr marL="171450" indent="-171450">
              <a:buFont typeface="Arial" panose="020B0604020202020204" pitchFamily="34" charset="0"/>
              <a:buChar char="•"/>
            </a:pPr>
            <a:r>
              <a:rPr lang="en-US" dirty="0"/>
              <a:t>Many people start from a place of fear and shame. They may worry about detention or being judged, or simply not understand what will happen if they accept help.</a:t>
            </a:r>
          </a:p>
          <a:p>
            <a:pPr marL="171450" indent="-171450">
              <a:buFont typeface="Arial" panose="020B0604020202020204" pitchFamily="34" charset="0"/>
              <a:buChar char="•"/>
            </a:pPr>
            <a:r>
              <a:rPr lang="en-US" dirty="0"/>
              <a:t>In this case, what opened the door was not an immediate service offer, but repeated, low‑pressure contact, clear information, and consistent respect.</a:t>
            </a:r>
          </a:p>
          <a:p>
            <a:pPr marL="171450" indent="-171450">
              <a:buFont typeface="Arial" panose="020B0604020202020204" pitchFamily="34" charset="0"/>
              <a:buChar char="•"/>
            </a:pPr>
            <a:r>
              <a:rPr lang="en-US" dirty="0"/>
              <a:t>When we say, “Be patient with the slow approach,” we mean prioritizing building a genuine relationship over getting someone to accept services right away. Sometimes the first thing a person needs is not a program, but a sense that you are safe, reliable, and on their side. Once that trust is there, it becomes much easier for them to connect with the supports they are ready for.</a:t>
            </a:r>
          </a:p>
        </p:txBody>
      </p:sp>
      <p:sp>
        <p:nvSpPr>
          <p:cNvPr id="4" name="Slide Number Placeholder 3">
            <a:extLst>
              <a:ext uri="{FF2B5EF4-FFF2-40B4-BE49-F238E27FC236}">
                <a16:creationId xmlns:a16="http://schemas.microsoft.com/office/drawing/2014/main" id="{FF6320BE-8625-BAF9-61CD-3E9DD4345001}"/>
              </a:ext>
            </a:extLst>
          </p:cNvPr>
          <p:cNvSpPr>
            <a:spLocks noGrp="1"/>
          </p:cNvSpPr>
          <p:nvPr>
            <p:ph type="sldNum" sz="quarter" idx="5"/>
          </p:nvPr>
        </p:nvSpPr>
        <p:spPr/>
        <p:txBody>
          <a:bodyPr/>
          <a:lstStyle/>
          <a:p>
            <a:fld id="{DF8CB390-0AB2-4045-91DF-EABE9A7BD0A3}" type="slidenum">
              <a:rPr lang="en-US" smtClean="0"/>
              <a:t>4</a:t>
            </a:fld>
            <a:endParaRPr lang="en-US"/>
          </a:p>
        </p:txBody>
      </p:sp>
    </p:spTree>
    <p:extLst>
      <p:ext uri="{BB962C8B-B14F-4D97-AF65-F5344CB8AC3E}">
        <p14:creationId xmlns:p14="http://schemas.microsoft.com/office/powerpoint/2010/main" val="2373149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5D59E-0909-D411-F1A3-D89FC89E25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4949B0-A017-737B-699C-1D9E40F80C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FCEEBD-BCCA-E87C-7340-33C70304F41C}"/>
              </a:ext>
            </a:extLst>
          </p:cNvPr>
          <p:cNvSpPr>
            <a:spLocks noGrp="1"/>
          </p:cNvSpPr>
          <p:nvPr>
            <p:ph type="body" idx="1"/>
          </p:nvPr>
        </p:nvSpPr>
        <p:spPr/>
        <p:txBody>
          <a:bodyPr/>
          <a:lstStyle/>
          <a:p>
            <a:r>
              <a:rPr lang="en-US" b="1" dirty="0"/>
              <a:t>SCRIPT:</a:t>
            </a:r>
          </a:p>
          <a:p>
            <a:endParaRPr lang="en-US" sz="1200" dirty="0">
              <a:solidFill>
                <a:schemeClr val="tx1"/>
              </a:solidFill>
            </a:endParaRPr>
          </a:p>
          <a:p>
            <a:r>
              <a:rPr lang="en-US" b="1" dirty="0"/>
              <a:t>Here we are focusing on what those first few minutes of contact look like. </a:t>
            </a:r>
          </a:p>
          <a:p>
            <a:endParaRPr lang="en-US" dirty="0"/>
          </a:p>
          <a:p>
            <a:pPr marL="171450" lvl="0" indent="-171450">
              <a:buFont typeface="Arial" panose="020B0604020202020204" pitchFamily="34" charset="0"/>
              <a:buChar char="•"/>
            </a:pPr>
            <a:r>
              <a:rPr lang="en-US" dirty="0"/>
              <a:t>The key idea is to try not to lead with “here are all the services we have” unless there is an emergency. For many Latino people, that can feel overwhelming or suspicious. </a:t>
            </a:r>
          </a:p>
          <a:p>
            <a:pPr marL="171450" lvl="0" indent="-171450">
              <a:buFont typeface="Arial" panose="020B0604020202020204" pitchFamily="34" charset="0"/>
              <a:buChar char="•"/>
            </a:pPr>
            <a:r>
              <a:rPr lang="en-US" dirty="0"/>
              <a:t>Instead, start like you would with a neighbor. Say hello, have a bit of casual conversation, and make a simple practical offer such as water, food, a hygiene kit, or a blanket. Let them know you will be back and ask if there is anything you can bring next time. </a:t>
            </a:r>
          </a:p>
          <a:p>
            <a:pPr marL="171450" lvl="0" indent="-171450">
              <a:buFont typeface="Arial" panose="020B0604020202020204" pitchFamily="34" charset="0"/>
              <a:buChar char="•"/>
            </a:pPr>
            <a:r>
              <a:rPr lang="en-US" dirty="0"/>
              <a:t>First impressions shape whether someone will ever talk to you again. Beginning with a small, concrete act of care often goes a long way. </a:t>
            </a:r>
          </a:p>
          <a:p>
            <a:endParaRPr lang="en-US" dirty="0"/>
          </a:p>
        </p:txBody>
      </p:sp>
      <p:sp>
        <p:nvSpPr>
          <p:cNvPr id="4" name="Slide Number Placeholder 3">
            <a:extLst>
              <a:ext uri="{FF2B5EF4-FFF2-40B4-BE49-F238E27FC236}">
                <a16:creationId xmlns:a16="http://schemas.microsoft.com/office/drawing/2014/main" id="{5E79F1E7-EAA0-46B5-5314-C6CE49FE8A61}"/>
              </a:ext>
            </a:extLst>
          </p:cNvPr>
          <p:cNvSpPr>
            <a:spLocks noGrp="1"/>
          </p:cNvSpPr>
          <p:nvPr>
            <p:ph type="sldNum" sz="quarter" idx="5"/>
          </p:nvPr>
        </p:nvSpPr>
        <p:spPr/>
        <p:txBody>
          <a:bodyPr/>
          <a:lstStyle/>
          <a:p>
            <a:fld id="{DF8CB390-0AB2-4045-91DF-EABE9A7BD0A3}" type="slidenum">
              <a:rPr lang="en-US" smtClean="0"/>
              <a:t>5</a:t>
            </a:fld>
            <a:endParaRPr lang="en-US"/>
          </a:p>
        </p:txBody>
      </p:sp>
    </p:spTree>
    <p:extLst>
      <p:ext uri="{BB962C8B-B14F-4D97-AF65-F5344CB8AC3E}">
        <p14:creationId xmlns:p14="http://schemas.microsoft.com/office/powerpoint/2010/main" val="665894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74D2B-EAE1-31AE-A6D0-67E201A77A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9B4813-253E-3E14-7B0D-4ACC02CFC9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764860-5216-776A-E1CD-AD88EB8F778D}"/>
              </a:ext>
            </a:extLst>
          </p:cNvPr>
          <p:cNvSpPr>
            <a:spLocks noGrp="1"/>
          </p:cNvSpPr>
          <p:nvPr>
            <p:ph type="body" idx="1"/>
          </p:nvPr>
        </p:nvSpPr>
        <p:spPr/>
        <p:txBody>
          <a:bodyPr/>
          <a:lstStyle/>
          <a:p>
            <a:r>
              <a:rPr lang="en-US" b="1" dirty="0"/>
              <a:t>SCRIPT:</a:t>
            </a:r>
          </a:p>
          <a:p>
            <a:endParaRPr lang="en-US" b="1" dirty="0"/>
          </a:p>
          <a:p>
            <a:r>
              <a:rPr lang="en-US" sz="1200" b="1" dirty="0">
                <a:solidFill>
                  <a:schemeClr val="tx1"/>
                </a:solidFill>
              </a:rPr>
              <a:t>On this slide, we are naming something many staff see in their day-to-day: People feel deep shame or embarrassment about their situation. </a:t>
            </a:r>
          </a:p>
          <a:p>
            <a:endParaRPr lang="en-US" dirty="0"/>
          </a:p>
          <a:p>
            <a:pPr marL="171450" indent="-171450">
              <a:buFont typeface="Arial" panose="020B0604020202020204" pitchFamily="34" charset="0"/>
              <a:buChar char="•"/>
            </a:pPr>
            <a:r>
              <a:rPr lang="en-US" sz="1200" b="0" dirty="0">
                <a:solidFill>
                  <a:schemeClr val="tx1"/>
                </a:solidFill>
              </a:rPr>
              <a:t>The first tip is to </a:t>
            </a:r>
            <a:r>
              <a:rPr lang="en-US" sz="1200" b="1" dirty="0">
                <a:solidFill>
                  <a:schemeClr val="tx1"/>
                </a:solidFill>
              </a:rPr>
              <a:t>normalize without minimizing</a:t>
            </a:r>
            <a:r>
              <a:rPr lang="en-US" sz="1200" b="0" dirty="0">
                <a:solidFill>
                  <a:schemeClr val="tx1"/>
                </a:solidFill>
              </a:rPr>
              <a:t>. </a:t>
            </a:r>
            <a:endParaRPr lang="en-US" dirty="0"/>
          </a:p>
          <a:p>
            <a:pPr marL="628650" lvl="1" indent="-171450">
              <a:buFont typeface="Courier New" panose="020B0604020202020204" pitchFamily="34" charset="0"/>
              <a:buChar char="o"/>
            </a:pPr>
            <a:r>
              <a:rPr lang="en-US" dirty="0"/>
              <a:t>For example, you</a:t>
            </a:r>
            <a:r>
              <a:rPr lang="en-US" sz="1200" b="0" dirty="0">
                <a:solidFill>
                  <a:schemeClr val="tx1"/>
                </a:solidFill>
              </a:rPr>
              <a:t> could say something like, “You are not the first or the last person to go through this,” and at the same time acknowledge that it is new and hard for them. Then, explicitly frame asking for help as a sign of strength. </a:t>
            </a:r>
            <a:endParaRPr lang="en-US" dirty="0"/>
          </a:p>
          <a:p>
            <a:pPr marL="171450" indent="-171450">
              <a:buFont typeface="Arial" panose="020B0604020202020204" pitchFamily="34" charset="0"/>
              <a:buChar char="•"/>
            </a:pPr>
            <a:r>
              <a:rPr lang="en-US" sz="1200" b="0" dirty="0">
                <a:solidFill>
                  <a:schemeClr val="tx1"/>
                </a:solidFill>
              </a:rPr>
              <a:t>A second tip here is to </a:t>
            </a:r>
            <a:r>
              <a:rPr lang="en-US" sz="1200" b="1" dirty="0">
                <a:solidFill>
                  <a:schemeClr val="tx1"/>
                </a:solidFill>
              </a:rPr>
              <a:t>reflect back what you hear before reassuring</a:t>
            </a:r>
            <a:r>
              <a:rPr lang="en-US" sz="1200" b="0" dirty="0">
                <a:solidFill>
                  <a:schemeClr val="tx1"/>
                </a:solidFill>
              </a:rPr>
              <a:t>. </a:t>
            </a:r>
            <a:endParaRPr lang="en-US" dirty="0"/>
          </a:p>
          <a:p>
            <a:pPr marL="628650" lvl="1" indent="-171450">
              <a:buFont typeface="Courier New" panose="020B0604020202020204" pitchFamily="34" charset="0"/>
              <a:buChar char="o"/>
            </a:pPr>
            <a:r>
              <a:rPr lang="en-US" sz="1200" b="0" dirty="0">
                <a:solidFill>
                  <a:schemeClr val="tx1"/>
                </a:solidFill>
              </a:rPr>
              <a:t>For example</a:t>
            </a:r>
            <a:r>
              <a:rPr lang="en-US" dirty="0"/>
              <a:t>:</a:t>
            </a:r>
            <a:r>
              <a:rPr lang="en-US" sz="1200" b="0" dirty="0">
                <a:solidFill>
                  <a:schemeClr val="tx1"/>
                </a:solidFill>
              </a:rPr>
              <a:t> “It sounds like you really want to handle this on your own</a:t>
            </a:r>
            <a:r>
              <a:rPr lang="en-US" dirty="0"/>
              <a:t>,</a:t>
            </a:r>
            <a:r>
              <a:rPr lang="en-US" sz="1200" b="0" dirty="0">
                <a:solidFill>
                  <a:schemeClr val="tx1"/>
                </a:solidFill>
              </a:rPr>
              <a:t> and you worry that asking for help means you’re weak.” Then you can follow with, “Wanting to resolve things yourself makes a lot of sense, but needing support </a:t>
            </a:r>
            <a:r>
              <a:rPr lang="en-US" dirty="0"/>
              <a:t>doesn’t</a:t>
            </a:r>
            <a:r>
              <a:rPr lang="en-US" sz="1200" b="0" dirty="0">
                <a:solidFill>
                  <a:schemeClr val="tx1"/>
                </a:solidFill>
              </a:rPr>
              <a:t> make you weak. We all need help at some point, and that is exactly why I’m here.” </a:t>
            </a:r>
            <a:endParaRPr lang="en-US" dirty="0"/>
          </a:p>
          <a:p>
            <a:pPr marL="0" lvl="0" indent="0">
              <a:buFont typeface="Arial" panose="020B0604020202020204" pitchFamily="34" charset="0"/>
              <a:buNone/>
            </a:pPr>
            <a:endParaRPr lang="en-US" dirty="0"/>
          </a:p>
          <a:p>
            <a:endParaRPr lang="en-US" dirty="0"/>
          </a:p>
        </p:txBody>
      </p:sp>
      <p:sp>
        <p:nvSpPr>
          <p:cNvPr id="4" name="Slide Number Placeholder 3">
            <a:extLst>
              <a:ext uri="{FF2B5EF4-FFF2-40B4-BE49-F238E27FC236}">
                <a16:creationId xmlns:a16="http://schemas.microsoft.com/office/drawing/2014/main" id="{AC111BBF-8E96-E4F4-69DB-A798BB776EA2}"/>
              </a:ext>
            </a:extLst>
          </p:cNvPr>
          <p:cNvSpPr>
            <a:spLocks noGrp="1"/>
          </p:cNvSpPr>
          <p:nvPr>
            <p:ph type="sldNum" sz="quarter" idx="5"/>
          </p:nvPr>
        </p:nvSpPr>
        <p:spPr/>
        <p:txBody>
          <a:bodyPr/>
          <a:lstStyle/>
          <a:p>
            <a:fld id="{DF8CB390-0AB2-4045-91DF-EABE9A7BD0A3}" type="slidenum">
              <a:rPr lang="en-US" smtClean="0"/>
              <a:t>6</a:t>
            </a:fld>
            <a:endParaRPr lang="en-US"/>
          </a:p>
        </p:txBody>
      </p:sp>
    </p:spTree>
    <p:extLst>
      <p:ext uri="{BB962C8B-B14F-4D97-AF65-F5344CB8AC3E}">
        <p14:creationId xmlns:p14="http://schemas.microsoft.com/office/powerpoint/2010/main" val="2390409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168A6-9B8A-D731-F9F9-05561F22DA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1AEB22-243A-130C-3D28-790D980BE2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154862-78D6-C3D1-5245-CD1183B1A20C}"/>
              </a:ext>
            </a:extLst>
          </p:cNvPr>
          <p:cNvSpPr>
            <a:spLocks noGrp="1"/>
          </p:cNvSpPr>
          <p:nvPr>
            <p:ph type="body" idx="1"/>
          </p:nvPr>
        </p:nvSpPr>
        <p:spPr/>
        <p:txBody>
          <a:bodyPr/>
          <a:lstStyle/>
          <a:p>
            <a:r>
              <a:rPr lang="en-US" b="1" dirty="0"/>
              <a:t>SCRIPT:</a:t>
            </a:r>
          </a:p>
          <a:p>
            <a:endParaRPr lang="en-US" b="1" dirty="0"/>
          </a:p>
          <a:p>
            <a:r>
              <a:rPr lang="en-US" b="1" dirty="0"/>
              <a:t>Now we’ll go into some strategies to continue building trust and rapport.</a:t>
            </a:r>
          </a:p>
          <a:p>
            <a:endParaRPr lang="en-US" b="1" dirty="0"/>
          </a:p>
          <a:p>
            <a:r>
              <a:rPr lang="en-US" b="1" dirty="0"/>
              <a:t>Let’s start with how you can show respect in ways that feel culturally familiar to many Latino elders and adults. </a:t>
            </a:r>
          </a:p>
          <a:p>
            <a:endParaRPr lang="en-US" b="1" dirty="0"/>
          </a:p>
          <a:p>
            <a:pPr marL="171450" indent="-171450">
              <a:buFont typeface="Arial" panose="020B0604020202020204" pitchFamily="34" charset="0"/>
              <a:buChar char="•"/>
            </a:pPr>
            <a:r>
              <a:rPr lang="en-US" dirty="0"/>
              <a:t>In Spanish, the choice between "</a:t>
            </a:r>
            <a:r>
              <a:rPr lang="en-US" dirty="0" err="1"/>
              <a:t>tú</a:t>
            </a:r>
            <a:r>
              <a:rPr lang="en-US" dirty="0"/>
              <a:t>" and "</a:t>
            </a:r>
            <a:r>
              <a:rPr lang="en-US" dirty="0" err="1"/>
              <a:t>usted</a:t>
            </a:r>
            <a:r>
              <a:rPr lang="en-US" dirty="0"/>
              <a:t>" really matters. "</a:t>
            </a:r>
            <a:r>
              <a:rPr lang="en-US" dirty="0" err="1"/>
              <a:t>Usted</a:t>
            </a:r>
            <a:r>
              <a:rPr lang="en-US" dirty="0"/>
              <a:t>" signals respect and distance and is especially important with older adults or people you are meeting for the first time. </a:t>
            </a:r>
          </a:p>
          <a:p>
            <a:pPr marL="628650" lvl="1" indent="-171450">
              <a:buFont typeface="Courier New" panose="020B0604020202020204" pitchFamily="34" charset="0"/>
              <a:buChar char="o"/>
            </a:pPr>
            <a:r>
              <a:rPr lang="en-US" dirty="0"/>
              <a:t>Starting with "</a:t>
            </a:r>
            <a:r>
              <a:rPr lang="en-US" dirty="0" err="1"/>
              <a:t>usted</a:t>
            </a:r>
            <a:r>
              <a:rPr lang="en-US" dirty="0"/>
              <a:t>" and then following their lead if they invite you to use "</a:t>
            </a:r>
            <a:r>
              <a:rPr lang="en-US" dirty="0" err="1"/>
              <a:t>tú</a:t>
            </a:r>
            <a:r>
              <a:rPr lang="en-US" dirty="0"/>
              <a:t>" is usually the safest approach.</a:t>
            </a:r>
          </a:p>
          <a:p>
            <a:pPr marL="171450" indent="-171450">
              <a:buFont typeface="Arial" panose="020B0604020202020204" pitchFamily="34" charset="0"/>
              <a:buChar char="•"/>
            </a:pPr>
            <a:r>
              <a:rPr lang="en-US" dirty="0"/>
              <a:t>Honorifics like "Don" [name] or "Doña" [name] are another small but powerful way to show respect. They are similar to saying “Mr.” or “Ms.,” but often feel warmer and more relational. </a:t>
            </a:r>
          </a:p>
          <a:p>
            <a:pPr marL="628650" lvl="1" indent="-171450">
              <a:buFont typeface="Courier New" panose="020B0604020202020204" pitchFamily="34" charset="0"/>
              <a:buChar char="o"/>
            </a:pPr>
            <a:r>
              <a:rPr lang="en-US" dirty="0"/>
              <a:t>Some staff also use </a:t>
            </a:r>
            <a:r>
              <a:rPr lang="en-US" dirty="0" err="1"/>
              <a:t>seño</a:t>
            </a:r>
            <a:r>
              <a:rPr lang="en-US" dirty="0"/>
              <a:t> (short for </a:t>
            </a:r>
            <a:r>
              <a:rPr lang="en-US" dirty="0" err="1"/>
              <a:t>señora</a:t>
            </a:r>
            <a:r>
              <a:rPr lang="en-US" dirty="0"/>
              <a:t>) with women as a friendly, respectful form of address.</a:t>
            </a:r>
          </a:p>
          <a:p>
            <a:pPr marL="171450" indent="-171450">
              <a:buFont typeface="Arial" panose="020B0604020202020204" pitchFamily="34" charset="0"/>
              <a:buChar char="•"/>
            </a:pPr>
            <a:r>
              <a:rPr lang="en-US" dirty="0"/>
              <a:t>Simple gestures also matter: making eye contact, offering a handshake if it feels appropriate, and greeting someone with “</a:t>
            </a:r>
            <a:r>
              <a:rPr lang="en-US" dirty="0" err="1"/>
              <a:t>Buenas</a:t>
            </a:r>
            <a:r>
              <a:rPr lang="en-US" dirty="0"/>
              <a:t> </a:t>
            </a:r>
            <a:r>
              <a:rPr lang="en-US" dirty="0" err="1"/>
              <a:t>tardes</a:t>
            </a:r>
            <a:r>
              <a:rPr lang="en-US" dirty="0"/>
              <a:t>, Don Miguel. ¿</a:t>
            </a:r>
            <a:r>
              <a:rPr lang="en-US" dirty="0" err="1"/>
              <a:t>Cómo</a:t>
            </a:r>
            <a:r>
              <a:rPr lang="en-US" dirty="0"/>
              <a:t> le ha </a:t>
            </a:r>
            <a:r>
              <a:rPr lang="en-US" dirty="0" err="1"/>
              <a:t>ido</a:t>
            </a:r>
            <a:r>
              <a:rPr lang="en-US" dirty="0"/>
              <a:t> </a:t>
            </a:r>
            <a:r>
              <a:rPr lang="en-US" dirty="0" err="1"/>
              <a:t>desde</a:t>
            </a:r>
            <a:r>
              <a:rPr lang="en-US" dirty="0"/>
              <a:t> la </a:t>
            </a:r>
            <a:r>
              <a:rPr lang="en-US" dirty="0" err="1"/>
              <a:t>última</a:t>
            </a:r>
            <a:r>
              <a:rPr lang="en-US" dirty="0"/>
              <a:t> </a:t>
            </a:r>
            <a:r>
              <a:rPr lang="en-US" dirty="0" err="1"/>
              <a:t>vez</a:t>
            </a:r>
            <a:r>
              <a:rPr lang="en-US" dirty="0"/>
              <a:t> que </a:t>
            </a:r>
            <a:r>
              <a:rPr lang="en-US" dirty="0" err="1"/>
              <a:t>hablamos</a:t>
            </a:r>
            <a:r>
              <a:rPr lang="en-US" dirty="0"/>
              <a:t>?” can immediately communicate dignity and care. These are small language choices, but they can go a long way in building trust and rapport.</a:t>
            </a:r>
          </a:p>
        </p:txBody>
      </p:sp>
      <p:sp>
        <p:nvSpPr>
          <p:cNvPr id="4" name="Slide Number Placeholder 3">
            <a:extLst>
              <a:ext uri="{FF2B5EF4-FFF2-40B4-BE49-F238E27FC236}">
                <a16:creationId xmlns:a16="http://schemas.microsoft.com/office/drawing/2014/main" id="{366820A3-9D81-99DA-F630-72103691ECF9}"/>
              </a:ext>
            </a:extLst>
          </p:cNvPr>
          <p:cNvSpPr>
            <a:spLocks noGrp="1"/>
          </p:cNvSpPr>
          <p:nvPr>
            <p:ph type="sldNum" sz="quarter" idx="5"/>
          </p:nvPr>
        </p:nvSpPr>
        <p:spPr/>
        <p:txBody>
          <a:bodyPr/>
          <a:lstStyle/>
          <a:p>
            <a:fld id="{DF8CB390-0AB2-4045-91DF-EABE9A7BD0A3}" type="slidenum">
              <a:rPr lang="en-US" smtClean="0"/>
              <a:t>7</a:t>
            </a:fld>
            <a:endParaRPr lang="en-US"/>
          </a:p>
        </p:txBody>
      </p:sp>
    </p:spTree>
    <p:extLst>
      <p:ext uri="{BB962C8B-B14F-4D97-AF65-F5344CB8AC3E}">
        <p14:creationId xmlns:p14="http://schemas.microsoft.com/office/powerpoint/2010/main" val="2710890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B4861-5C4B-C43B-C17C-9BFEDAB592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98DDFD-906E-89A2-7367-2AC84B5EB2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CC72CD-3FCF-DA52-6EB7-5F6C5DE87993}"/>
              </a:ext>
            </a:extLst>
          </p:cNvPr>
          <p:cNvSpPr>
            <a:spLocks noGrp="1"/>
          </p:cNvSpPr>
          <p:nvPr>
            <p:ph type="body" idx="1"/>
          </p:nvPr>
        </p:nvSpPr>
        <p:spPr/>
        <p:txBody>
          <a:bodyPr/>
          <a:lstStyle/>
          <a:p>
            <a:r>
              <a:rPr lang="en-US" b="1" dirty="0"/>
              <a:t>SCRIPT:</a:t>
            </a:r>
            <a:endParaRPr lang="en-US" sz="1200" dirty="0">
              <a:solidFill>
                <a:schemeClr val="tx1"/>
              </a:solidFill>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a:solidFill>
                <a:schemeClr val="tx1"/>
              </a:solidFill>
            </a:endParaRPr>
          </a:p>
          <a:p>
            <a:pPr>
              <a:defRPr/>
            </a:pPr>
            <a:r>
              <a:rPr lang="en-US" b="1" dirty="0"/>
              <a:t>This</a:t>
            </a:r>
            <a:r>
              <a:rPr lang="en-US" sz="1200" b="1" dirty="0">
                <a:solidFill>
                  <a:schemeClr val="tx1"/>
                </a:solidFill>
              </a:rPr>
              <a:t> tip is about using humor and familiar language as a bridge. </a:t>
            </a:r>
          </a:p>
          <a:p>
            <a:pPr>
              <a:defRPr/>
            </a:pPr>
            <a:endParaRPr lang="en-US" b="1"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 Latino communities, humor and </a:t>
            </a:r>
            <a:r>
              <a:rPr lang="en-US" i="1" dirty="0" err="1"/>
              <a:t>refranes</a:t>
            </a:r>
            <a:r>
              <a:rPr lang="en-US" dirty="0"/>
              <a:t> (short sayings or proverbs) are part of everyday conversation. When used respectfully, they can lighten the mood, show you can relate to them, and make interactions feel more like talking with an uncle or neighbor than someone who works at an institution.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If you are comfortable speaking in Spanish, and if it is an appropriate time in the conversation, sprinkling a simple saying like </a:t>
            </a:r>
            <a:r>
              <a:rPr lang="en-US" i="1" dirty="0"/>
              <a:t>“Más vale </a:t>
            </a:r>
            <a:r>
              <a:rPr lang="en-US" i="1" dirty="0" err="1"/>
              <a:t>tarde</a:t>
            </a:r>
            <a:r>
              <a:rPr lang="en-US" i="1" dirty="0"/>
              <a:t> que </a:t>
            </a:r>
            <a:r>
              <a:rPr lang="en-US" i="1" dirty="0" err="1"/>
              <a:t>nunca</a:t>
            </a:r>
            <a:r>
              <a:rPr lang="en-US" i="1" dirty="0"/>
              <a:t>” </a:t>
            </a:r>
            <a:r>
              <a:rPr lang="en-US" dirty="0"/>
              <a:t>or </a:t>
            </a:r>
            <a:r>
              <a:rPr lang="en-US" i="1" dirty="0"/>
              <a:t>“A mal </a:t>
            </a:r>
            <a:r>
              <a:rPr lang="en-US" i="1" dirty="0" err="1"/>
              <a:t>tiempo</a:t>
            </a:r>
            <a:r>
              <a:rPr lang="en-US" i="1" dirty="0"/>
              <a:t>, </a:t>
            </a:r>
            <a:r>
              <a:rPr lang="en-US" i="1" dirty="0" err="1"/>
              <a:t>buena</a:t>
            </a:r>
            <a:r>
              <a:rPr lang="en-US" i="1" dirty="0"/>
              <a:t> </a:t>
            </a:r>
            <a:r>
              <a:rPr lang="en-US" i="1" dirty="0" err="1"/>
              <a:t>cara</a:t>
            </a:r>
            <a:r>
              <a:rPr lang="en-US" i="1" dirty="0"/>
              <a:t>” </a:t>
            </a:r>
            <a:r>
              <a:rPr lang="en-US" dirty="0"/>
              <a:t>can signal cultural familiarity and help people relax. It can also be a way to acknowledge a hard situation while keeping things hopeful. </a:t>
            </a:r>
          </a:p>
        </p:txBody>
      </p:sp>
      <p:sp>
        <p:nvSpPr>
          <p:cNvPr id="4" name="Slide Number Placeholder 3">
            <a:extLst>
              <a:ext uri="{FF2B5EF4-FFF2-40B4-BE49-F238E27FC236}">
                <a16:creationId xmlns:a16="http://schemas.microsoft.com/office/drawing/2014/main" id="{98EDA867-56D0-FC83-488E-35CE8E66D8E6}"/>
              </a:ext>
            </a:extLst>
          </p:cNvPr>
          <p:cNvSpPr>
            <a:spLocks noGrp="1"/>
          </p:cNvSpPr>
          <p:nvPr>
            <p:ph type="sldNum" sz="quarter" idx="5"/>
          </p:nvPr>
        </p:nvSpPr>
        <p:spPr/>
        <p:txBody>
          <a:bodyPr/>
          <a:lstStyle/>
          <a:p>
            <a:fld id="{DF8CB390-0AB2-4045-91DF-EABE9A7BD0A3}" type="slidenum">
              <a:rPr lang="en-US" smtClean="0"/>
              <a:t>8</a:t>
            </a:fld>
            <a:endParaRPr lang="en-US"/>
          </a:p>
        </p:txBody>
      </p:sp>
    </p:spTree>
    <p:extLst>
      <p:ext uri="{BB962C8B-B14F-4D97-AF65-F5344CB8AC3E}">
        <p14:creationId xmlns:p14="http://schemas.microsoft.com/office/powerpoint/2010/main" val="271672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B8CE9-5BA1-E19D-728A-A5EADB79EC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A8DC04-3DFD-A849-86A2-DDAD36FDC3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7D412C-110C-44F7-BD5F-71AFF2CAE5DD}"/>
              </a:ext>
            </a:extLst>
          </p:cNvPr>
          <p:cNvSpPr>
            <a:spLocks noGrp="1"/>
          </p:cNvSpPr>
          <p:nvPr>
            <p:ph type="body" idx="1"/>
          </p:nvPr>
        </p:nvSpPr>
        <p:spPr/>
        <p:txBody>
          <a:bodyPr/>
          <a:lstStyle/>
          <a:p>
            <a:r>
              <a:rPr lang="en-US" b="1" dirty="0"/>
              <a:t>SCRIPT: </a:t>
            </a:r>
          </a:p>
          <a:p>
            <a:endParaRPr lang="en-US" b="1" dirty="0"/>
          </a:p>
          <a:p>
            <a:r>
              <a:rPr lang="en-US" b="1" dirty="0"/>
              <a:t>This tip is about how honesty protects trust, especially when resources are limited. </a:t>
            </a:r>
          </a:p>
          <a:p>
            <a:endParaRPr lang="en-US" b="1" dirty="0"/>
          </a:p>
          <a:p>
            <a:pPr marL="171450" indent="-171450">
              <a:buFont typeface="Arial" panose="020B0604020202020204" pitchFamily="34" charset="0"/>
              <a:buChar char="•"/>
            </a:pPr>
            <a:r>
              <a:rPr lang="en-US" dirty="0"/>
              <a:t>Many people have had experiences of being promised something that never materialized. For Latino residents who may already be wary of the system, over-promising can reinforce that distrust. </a:t>
            </a:r>
          </a:p>
          <a:p>
            <a:pPr marL="171450" indent="-171450">
              <a:buFont typeface="Arial" panose="020B0604020202020204" pitchFamily="34" charset="0"/>
              <a:buChar char="•"/>
            </a:pPr>
            <a:endParaRPr lang="en-US" b="1" dirty="0"/>
          </a:p>
          <a:p>
            <a:pPr marL="171450" indent="-171450">
              <a:buFont typeface="Arial" panose="020B0604020202020204" pitchFamily="34" charset="0"/>
              <a:buChar char="•"/>
            </a:pPr>
            <a:r>
              <a:rPr lang="en-US" b="1" dirty="0"/>
              <a:t>Here are three key things to be clear about: </a:t>
            </a:r>
            <a:endParaRPr lang="en-US" dirty="0"/>
          </a:p>
          <a:p>
            <a:pPr marL="628650" lvl="1" indent="-171450">
              <a:buFont typeface="Arial" panose="020B0604020202020204" pitchFamily="34" charset="0"/>
              <a:buChar char="•"/>
            </a:pPr>
            <a:r>
              <a:rPr lang="en-US" dirty="0"/>
              <a:t>What options are actually available right now</a:t>
            </a:r>
          </a:p>
          <a:p>
            <a:pPr marL="628650" lvl="1" indent="-171450">
              <a:buFont typeface="Arial" panose="020B0604020202020204" pitchFamily="34" charset="0"/>
              <a:buChar char="•"/>
            </a:pPr>
            <a:r>
              <a:rPr lang="en-US" dirty="0"/>
              <a:t>What the likely timeline is</a:t>
            </a:r>
          </a:p>
          <a:p>
            <a:pPr marL="628650" lvl="1" indent="-171450">
              <a:buFont typeface="Arial" panose="020B0604020202020204" pitchFamily="34" charset="0"/>
              <a:buChar char="•"/>
            </a:pPr>
            <a:r>
              <a:rPr lang="en-US" dirty="0"/>
              <a:t>What you can and cannot do in your role</a:t>
            </a:r>
          </a:p>
          <a:p>
            <a:pPr marL="171450" lvl="0" indent="-171450">
              <a:buFont typeface="Arial" panose="020B0604020202020204" pitchFamily="34" charset="0"/>
              <a:buChar char="•"/>
            </a:pPr>
            <a:r>
              <a:rPr lang="en-US" dirty="0"/>
              <a:t>For example, you might say, “The most accessible option today is shelter. I know that is not what everyone wants, but once you are there, it becomes easier for us to connect you to permanent housing programs.” That kind of language is honest about the limits of the system while still offering a path forward. </a:t>
            </a:r>
          </a:p>
          <a:p>
            <a:pPr marL="171450" lvl="0" indent="-171450">
              <a:buFont typeface="Arial" panose="020B0604020202020204" pitchFamily="34" charset="0"/>
              <a:buChar char="•"/>
            </a:pPr>
            <a:r>
              <a:rPr lang="en-US" dirty="0"/>
              <a:t>Even when the truth is not ideal, being transparent up front prevents disappointment later and shows respect for the person’s ability to make informed decisions. </a:t>
            </a:r>
          </a:p>
        </p:txBody>
      </p:sp>
      <p:sp>
        <p:nvSpPr>
          <p:cNvPr id="4" name="Slide Number Placeholder 3">
            <a:extLst>
              <a:ext uri="{FF2B5EF4-FFF2-40B4-BE49-F238E27FC236}">
                <a16:creationId xmlns:a16="http://schemas.microsoft.com/office/drawing/2014/main" id="{2D7213F2-B9FC-41E0-BD73-5AA3F0CC77D0}"/>
              </a:ext>
            </a:extLst>
          </p:cNvPr>
          <p:cNvSpPr>
            <a:spLocks noGrp="1"/>
          </p:cNvSpPr>
          <p:nvPr>
            <p:ph type="sldNum" sz="quarter" idx="5"/>
          </p:nvPr>
        </p:nvSpPr>
        <p:spPr/>
        <p:txBody>
          <a:bodyPr/>
          <a:lstStyle/>
          <a:p>
            <a:fld id="{DF8CB390-0AB2-4045-91DF-EABE9A7BD0A3}" type="slidenum">
              <a:rPr lang="en-US" smtClean="0"/>
              <a:t>9</a:t>
            </a:fld>
            <a:endParaRPr lang="en-US"/>
          </a:p>
        </p:txBody>
      </p:sp>
    </p:spTree>
    <p:extLst>
      <p:ext uri="{BB962C8B-B14F-4D97-AF65-F5344CB8AC3E}">
        <p14:creationId xmlns:p14="http://schemas.microsoft.com/office/powerpoint/2010/main" val="15057948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A8B4C-24C5-F9CB-AB96-F8E1ED905E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AB58DF-B739-CA95-9C38-DCBC046E6A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42C26C-CE00-ECC3-658E-4CBC8B043BAD}"/>
              </a:ext>
            </a:extLst>
          </p:cNvPr>
          <p:cNvSpPr>
            <a:spLocks noGrp="1"/>
          </p:cNvSpPr>
          <p:nvPr>
            <p:ph type="body" idx="1"/>
          </p:nvPr>
        </p:nvSpPr>
        <p:spPr/>
        <p:txBody>
          <a:bodyPr/>
          <a:lstStyle/>
          <a:p>
            <a:r>
              <a:rPr lang="en-US" b="1" dirty="0"/>
              <a:t>SCRIPT: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a:solidFill>
                <a:schemeClr val="tx1"/>
              </a:solidFill>
            </a:endParaRPr>
          </a:p>
          <a:p>
            <a:pPr marR="0" lvl="0" algn="l" defTabSz="914400" rtl="0" eaLnBrk="1" fontAlgn="auto" latinLnBrk="0" hangingPunct="1">
              <a:lnSpc>
                <a:spcPct val="100000"/>
              </a:lnSpc>
              <a:spcBef>
                <a:spcPts val="0"/>
              </a:spcBef>
              <a:spcAft>
                <a:spcPts val="0"/>
              </a:spcAft>
              <a:buClrTx/>
              <a:buSzTx/>
              <a:tabLst/>
              <a:defRPr/>
            </a:pPr>
            <a:r>
              <a:rPr lang="en-US" sz="1200" b="1" dirty="0">
                <a:solidFill>
                  <a:schemeClr val="tx1"/>
                </a:solidFill>
              </a:rPr>
              <a:t>This slide pulls together a theme you have been hearing in the last few sections – trust is built over time. </a:t>
            </a:r>
          </a:p>
          <a:p>
            <a:pPr>
              <a:defRPr/>
            </a:pPr>
            <a:endParaRPr lang="en-US" b="1" dirty="0"/>
          </a:p>
          <a:p>
            <a:pPr marL="171450" indent="-171450">
              <a:buFont typeface="Arial" panose="020B0604020202020204" pitchFamily="34" charset="0"/>
              <a:buChar char="•"/>
              <a:defRPr/>
            </a:pPr>
            <a:r>
              <a:rPr lang="en-US" sz="1200" b="0" dirty="0">
                <a:solidFill>
                  <a:schemeClr val="tx1"/>
                </a:solidFill>
              </a:rPr>
              <a:t>For many Latino people, especially those who are undocumented, or </a:t>
            </a:r>
            <a:r>
              <a:rPr lang="en-US" dirty="0"/>
              <a:t>who have</a:t>
            </a:r>
            <a:r>
              <a:rPr lang="en-US" sz="1200" b="0" dirty="0">
                <a:solidFill>
                  <a:schemeClr val="tx1"/>
                </a:solidFill>
              </a:rPr>
              <a:t> had negative experiences with systems, the real test is whether you come back when you say you will. Consistent follow-up sends the message that the person matters to you.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solidFill>
                  <a:schemeClr val="tx1"/>
                </a:solidFill>
              </a:rPr>
              <a:t>Practically, this can look like leaving a card or phone number, saying when you plan to be back in the area, and then following through on that commitment. Even a brief check-in to say hello and bring some practical resources helps strengthen the relationship.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solidFill>
                  <a:schemeClr val="tx1"/>
                </a:solidFill>
              </a:rPr>
              <a:t>Over time, that reliability is often what makes the difference when someone decides they are ready to accept help. </a:t>
            </a:r>
          </a:p>
          <a:p>
            <a:endParaRPr lang="en-US" dirty="0"/>
          </a:p>
          <a:p>
            <a:endParaRPr lang="en-US" dirty="0"/>
          </a:p>
        </p:txBody>
      </p:sp>
      <p:sp>
        <p:nvSpPr>
          <p:cNvPr id="4" name="Slide Number Placeholder 3">
            <a:extLst>
              <a:ext uri="{FF2B5EF4-FFF2-40B4-BE49-F238E27FC236}">
                <a16:creationId xmlns:a16="http://schemas.microsoft.com/office/drawing/2014/main" id="{5528CCF9-354D-561B-1606-3D928EA5C7E7}"/>
              </a:ext>
            </a:extLst>
          </p:cNvPr>
          <p:cNvSpPr>
            <a:spLocks noGrp="1"/>
          </p:cNvSpPr>
          <p:nvPr>
            <p:ph type="sldNum" sz="quarter" idx="5"/>
          </p:nvPr>
        </p:nvSpPr>
        <p:spPr/>
        <p:txBody>
          <a:bodyPr/>
          <a:lstStyle/>
          <a:p>
            <a:fld id="{DF8CB390-0AB2-4045-91DF-EABE9A7BD0A3}" type="slidenum">
              <a:rPr lang="en-US" smtClean="0"/>
              <a:t>10</a:t>
            </a:fld>
            <a:endParaRPr lang="en-US"/>
          </a:p>
        </p:txBody>
      </p:sp>
    </p:spTree>
    <p:extLst>
      <p:ext uri="{BB962C8B-B14F-4D97-AF65-F5344CB8AC3E}">
        <p14:creationId xmlns:p14="http://schemas.microsoft.com/office/powerpoint/2010/main" val="395500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HKS Color Palette">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532C2B78-C2DF-4B6B-B70D-BE1DEBBC921D}"/>
              </a:ext>
            </a:extLst>
          </p:cNvPr>
          <p:cNvSpPr/>
          <p:nvPr/>
        </p:nvSpPr>
        <p:spPr>
          <a:xfrm>
            <a:off x="618226" y="323861"/>
            <a:ext cx="3693640" cy="584775"/>
          </a:xfrm>
          <a:prstGeom prst="rect">
            <a:avLst/>
          </a:prstGeom>
        </p:spPr>
        <p:txBody>
          <a:bodyPr wrap="none">
            <a:spAutoFit/>
          </a:bodyPr>
          <a:lstStyle/>
          <a:p>
            <a:r>
              <a:rPr lang="en-US" sz="3200" b="1"/>
              <a:t>HKS Color Palette</a:t>
            </a:r>
          </a:p>
        </p:txBody>
      </p:sp>
      <p:sp>
        <p:nvSpPr>
          <p:cNvPr id="2" name="TextBox 1">
            <a:extLst>
              <a:ext uri="{FF2B5EF4-FFF2-40B4-BE49-F238E27FC236}">
                <a16:creationId xmlns:a16="http://schemas.microsoft.com/office/drawing/2014/main" id="{942B45BD-589F-464F-9871-7E77481F774C}"/>
              </a:ext>
            </a:extLst>
          </p:cNvPr>
          <p:cNvSpPr txBox="1"/>
          <p:nvPr/>
        </p:nvSpPr>
        <p:spPr>
          <a:xfrm>
            <a:off x="699796" y="1324947"/>
            <a:ext cx="1511559" cy="461665"/>
          </a:xfrm>
          <a:prstGeom prst="rect">
            <a:avLst/>
          </a:prstGeom>
          <a:noFill/>
        </p:spPr>
        <p:txBody>
          <a:bodyPr wrap="square" rtlCol="0">
            <a:spAutoFit/>
          </a:bodyPr>
          <a:lstStyle/>
          <a:p>
            <a:r>
              <a:rPr lang="en-US" sz="1200" b="1"/>
              <a:t>BASIC PALETTE</a:t>
            </a:r>
          </a:p>
          <a:p>
            <a:r>
              <a:rPr lang="en-US" sz="1200"/>
              <a:t>HKS LOGO</a:t>
            </a:r>
          </a:p>
        </p:txBody>
      </p:sp>
      <p:sp>
        <p:nvSpPr>
          <p:cNvPr id="3" name="TextBox 2">
            <a:extLst>
              <a:ext uri="{FF2B5EF4-FFF2-40B4-BE49-F238E27FC236}">
                <a16:creationId xmlns:a16="http://schemas.microsoft.com/office/drawing/2014/main" id="{02F2B0CD-2507-4246-945C-7F4719ED95E9}"/>
              </a:ext>
            </a:extLst>
          </p:cNvPr>
          <p:cNvSpPr txBox="1"/>
          <p:nvPr/>
        </p:nvSpPr>
        <p:spPr>
          <a:xfrm>
            <a:off x="3467339" y="1324946"/>
            <a:ext cx="1956319" cy="461665"/>
          </a:xfrm>
          <a:prstGeom prst="rect">
            <a:avLst/>
          </a:prstGeom>
          <a:noFill/>
        </p:spPr>
        <p:txBody>
          <a:bodyPr wrap="square" rtlCol="0">
            <a:spAutoFit/>
          </a:bodyPr>
          <a:lstStyle/>
          <a:p>
            <a:r>
              <a:rPr lang="en-US" sz="1200" b="1"/>
              <a:t>PRIMARY PALETTE</a:t>
            </a:r>
          </a:p>
          <a:p>
            <a:r>
              <a:rPr lang="en-US" sz="1200"/>
              <a:t>PRINT AND WEB USES</a:t>
            </a:r>
          </a:p>
        </p:txBody>
      </p:sp>
      <p:sp>
        <p:nvSpPr>
          <p:cNvPr id="4" name="TextBox 3">
            <a:extLst>
              <a:ext uri="{FF2B5EF4-FFF2-40B4-BE49-F238E27FC236}">
                <a16:creationId xmlns:a16="http://schemas.microsoft.com/office/drawing/2014/main" id="{F66F6D52-A5CA-4FA2-BA84-9629B6CE9E45}"/>
              </a:ext>
            </a:extLst>
          </p:cNvPr>
          <p:cNvSpPr txBox="1"/>
          <p:nvPr/>
        </p:nvSpPr>
        <p:spPr>
          <a:xfrm>
            <a:off x="6419064" y="1324945"/>
            <a:ext cx="2673221" cy="461665"/>
          </a:xfrm>
          <a:prstGeom prst="rect">
            <a:avLst/>
          </a:prstGeom>
          <a:noFill/>
        </p:spPr>
        <p:txBody>
          <a:bodyPr wrap="square" rtlCol="0">
            <a:spAutoFit/>
          </a:bodyPr>
          <a:lstStyle/>
          <a:p>
            <a:r>
              <a:rPr lang="en-US" sz="1200" b="1"/>
              <a:t>SECONDARY PALETTE</a:t>
            </a:r>
          </a:p>
          <a:p>
            <a:r>
              <a:rPr lang="en-US" sz="1200"/>
              <a:t>BACKGROUND OR TINT FILLS</a:t>
            </a:r>
          </a:p>
        </p:txBody>
      </p:sp>
      <p:sp>
        <p:nvSpPr>
          <p:cNvPr id="5" name="TextBox 4">
            <a:extLst>
              <a:ext uri="{FF2B5EF4-FFF2-40B4-BE49-F238E27FC236}">
                <a16:creationId xmlns:a16="http://schemas.microsoft.com/office/drawing/2014/main" id="{FE21E4F9-A84C-4836-B726-F3BB28EBACD1}"/>
              </a:ext>
            </a:extLst>
          </p:cNvPr>
          <p:cNvSpPr txBox="1"/>
          <p:nvPr/>
        </p:nvSpPr>
        <p:spPr>
          <a:xfrm>
            <a:off x="9092285" y="1324945"/>
            <a:ext cx="2673221" cy="276999"/>
          </a:xfrm>
          <a:prstGeom prst="rect">
            <a:avLst/>
          </a:prstGeom>
          <a:noFill/>
        </p:spPr>
        <p:txBody>
          <a:bodyPr wrap="square" rtlCol="0">
            <a:spAutoFit/>
          </a:bodyPr>
          <a:lstStyle/>
          <a:p>
            <a:r>
              <a:rPr lang="en-US" sz="1200" b="1"/>
              <a:t>GRAPH COLORS</a:t>
            </a:r>
          </a:p>
        </p:txBody>
      </p:sp>
      <p:sp>
        <p:nvSpPr>
          <p:cNvPr id="6" name="Oval 5">
            <a:extLst>
              <a:ext uri="{FF2B5EF4-FFF2-40B4-BE49-F238E27FC236}">
                <a16:creationId xmlns:a16="http://schemas.microsoft.com/office/drawing/2014/main" id="{1B8AF85A-E3F9-4907-AD45-A6268534E86B}"/>
              </a:ext>
            </a:extLst>
          </p:cNvPr>
          <p:cNvSpPr/>
          <p:nvPr/>
        </p:nvSpPr>
        <p:spPr>
          <a:xfrm>
            <a:off x="699796" y="2020363"/>
            <a:ext cx="653143" cy="653143"/>
          </a:xfrm>
          <a:prstGeom prst="ellipse">
            <a:avLst/>
          </a:prstGeom>
          <a:solidFill>
            <a:srgbClr val="A719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5B7EA20-E733-4C24-AB90-036D0BD47E91}"/>
              </a:ext>
            </a:extLst>
          </p:cNvPr>
          <p:cNvSpPr txBox="1"/>
          <p:nvPr/>
        </p:nvSpPr>
        <p:spPr>
          <a:xfrm>
            <a:off x="1455576" y="1931437"/>
            <a:ext cx="2621902" cy="830997"/>
          </a:xfrm>
          <a:prstGeom prst="rect">
            <a:avLst/>
          </a:prstGeom>
          <a:noFill/>
        </p:spPr>
        <p:txBody>
          <a:bodyPr wrap="square" rtlCol="0">
            <a:spAutoFit/>
          </a:bodyPr>
          <a:lstStyle/>
          <a:p>
            <a:r>
              <a:rPr lang="en-US" sz="1200" b="1"/>
              <a:t>Legacy Crimson </a:t>
            </a:r>
            <a:r>
              <a:rPr lang="en-US" sz="1200"/>
              <a:t>| PMS 187</a:t>
            </a:r>
          </a:p>
          <a:p>
            <a:r>
              <a:rPr lang="en-US" sz="1200"/>
              <a:t>CMYK 0/100/60/25 *</a:t>
            </a:r>
          </a:p>
          <a:p>
            <a:r>
              <a:rPr lang="en-US" sz="1200"/>
              <a:t>RGB 167/25/48</a:t>
            </a:r>
          </a:p>
          <a:p>
            <a:r>
              <a:rPr lang="en-US" sz="1200"/>
              <a:t>HEX #AC162C</a:t>
            </a:r>
          </a:p>
        </p:txBody>
      </p:sp>
      <p:sp>
        <p:nvSpPr>
          <p:cNvPr id="8" name="Oval 7">
            <a:extLst>
              <a:ext uri="{FF2B5EF4-FFF2-40B4-BE49-F238E27FC236}">
                <a16:creationId xmlns:a16="http://schemas.microsoft.com/office/drawing/2014/main" id="{DF984A4B-4E74-464E-8E94-B9E7C6DEE299}"/>
              </a:ext>
            </a:extLst>
          </p:cNvPr>
          <p:cNvSpPr/>
          <p:nvPr/>
        </p:nvSpPr>
        <p:spPr>
          <a:xfrm>
            <a:off x="699796" y="2935819"/>
            <a:ext cx="653143" cy="653143"/>
          </a:xfrm>
          <a:prstGeom prst="ellipse">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FB6CEBAD-9BE4-47D2-A7A1-6301E31038D1}"/>
              </a:ext>
            </a:extLst>
          </p:cNvPr>
          <p:cNvSpPr txBox="1"/>
          <p:nvPr/>
        </p:nvSpPr>
        <p:spPr>
          <a:xfrm>
            <a:off x="1455576" y="2846893"/>
            <a:ext cx="2621902" cy="830997"/>
          </a:xfrm>
          <a:prstGeom prst="rect">
            <a:avLst/>
          </a:prstGeom>
          <a:noFill/>
        </p:spPr>
        <p:txBody>
          <a:bodyPr wrap="square" rtlCol="0">
            <a:spAutoFit/>
          </a:bodyPr>
          <a:lstStyle/>
          <a:p>
            <a:r>
              <a:rPr lang="en-US" sz="1200" b="1"/>
              <a:t>Black</a:t>
            </a:r>
            <a:endParaRPr lang="en-US" sz="1200"/>
          </a:p>
          <a:p>
            <a:r>
              <a:rPr lang="en-US" sz="1200"/>
              <a:t>CMYK 0/0/0/100</a:t>
            </a:r>
          </a:p>
          <a:p>
            <a:r>
              <a:rPr lang="en-US" sz="1200"/>
              <a:t>RGB 0/0/0</a:t>
            </a:r>
          </a:p>
          <a:p>
            <a:r>
              <a:rPr lang="en-US" sz="1200"/>
              <a:t>HEX #000000</a:t>
            </a:r>
          </a:p>
        </p:txBody>
      </p:sp>
      <p:sp>
        <p:nvSpPr>
          <p:cNvPr id="10" name="Oval 9">
            <a:extLst>
              <a:ext uri="{FF2B5EF4-FFF2-40B4-BE49-F238E27FC236}">
                <a16:creationId xmlns:a16="http://schemas.microsoft.com/office/drawing/2014/main" id="{ECDC5528-7912-4FBD-9DD8-63215EA40D0C}"/>
              </a:ext>
            </a:extLst>
          </p:cNvPr>
          <p:cNvSpPr/>
          <p:nvPr/>
        </p:nvSpPr>
        <p:spPr>
          <a:xfrm>
            <a:off x="3581637" y="3802300"/>
            <a:ext cx="653143" cy="653143"/>
          </a:xfrm>
          <a:prstGeom prst="ellipse">
            <a:avLst/>
          </a:prstGeom>
          <a:solidFill>
            <a:srgbClr val="A0C1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CE012922-7651-43FA-BB75-F919DBFA2132}"/>
              </a:ext>
            </a:extLst>
          </p:cNvPr>
          <p:cNvSpPr txBox="1"/>
          <p:nvPr/>
        </p:nvSpPr>
        <p:spPr>
          <a:xfrm>
            <a:off x="4337417" y="3713374"/>
            <a:ext cx="1674845" cy="830997"/>
          </a:xfrm>
          <a:prstGeom prst="rect">
            <a:avLst/>
          </a:prstGeom>
          <a:noFill/>
        </p:spPr>
        <p:txBody>
          <a:bodyPr wrap="square" rtlCol="0">
            <a:spAutoFit/>
          </a:bodyPr>
          <a:lstStyle/>
          <a:p>
            <a:r>
              <a:rPr lang="en-US" sz="1200" b="1"/>
              <a:t>Soft Blue</a:t>
            </a:r>
            <a:endParaRPr lang="en-US" sz="1200"/>
          </a:p>
          <a:p>
            <a:r>
              <a:rPr lang="en-US" sz="1200"/>
              <a:t>CMYK 23/8/0/18</a:t>
            </a:r>
          </a:p>
          <a:p>
            <a:r>
              <a:rPr lang="en-US" sz="1200"/>
              <a:t>RGB 160/193/209</a:t>
            </a:r>
          </a:p>
          <a:p>
            <a:r>
              <a:rPr lang="en-US" sz="1200"/>
              <a:t>HEX #A0C1D1</a:t>
            </a:r>
          </a:p>
        </p:txBody>
      </p:sp>
      <p:sp>
        <p:nvSpPr>
          <p:cNvPr id="12" name="Oval 11">
            <a:extLst>
              <a:ext uri="{FF2B5EF4-FFF2-40B4-BE49-F238E27FC236}">
                <a16:creationId xmlns:a16="http://schemas.microsoft.com/office/drawing/2014/main" id="{9B818244-0F57-46FE-8117-DFEFE4E7B534}"/>
              </a:ext>
            </a:extLst>
          </p:cNvPr>
          <p:cNvSpPr/>
          <p:nvPr/>
        </p:nvSpPr>
        <p:spPr>
          <a:xfrm>
            <a:off x="3581637" y="2916985"/>
            <a:ext cx="653143" cy="653143"/>
          </a:xfrm>
          <a:prstGeom prst="ellipse">
            <a:avLst/>
          </a:prstGeom>
          <a:solidFill>
            <a:srgbClr val="0039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44A1BED5-D1BA-4A7D-993C-01300C12863E}"/>
              </a:ext>
            </a:extLst>
          </p:cNvPr>
          <p:cNvSpPr txBox="1"/>
          <p:nvPr/>
        </p:nvSpPr>
        <p:spPr>
          <a:xfrm>
            <a:off x="4337417" y="2828059"/>
            <a:ext cx="1674845" cy="830997"/>
          </a:xfrm>
          <a:prstGeom prst="rect">
            <a:avLst/>
          </a:prstGeom>
          <a:noFill/>
        </p:spPr>
        <p:txBody>
          <a:bodyPr wrap="square" rtlCol="0">
            <a:spAutoFit/>
          </a:bodyPr>
          <a:lstStyle/>
          <a:p>
            <a:r>
              <a:rPr lang="en-US" sz="1200" b="1"/>
              <a:t>Legacy Blue</a:t>
            </a:r>
            <a:endParaRPr lang="en-US" sz="1200"/>
          </a:p>
          <a:p>
            <a:r>
              <a:rPr lang="en-US" sz="1200"/>
              <a:t>CMYK 100/29/27/79</a:t>
            </a:r>
          </a:p>
          <a:p>
            <a:r>
              <a:rPr lang="en-US" sz="1200"/>
              <a:t>RGB 0/57/70</a:t>
            </a:r>
          </a:p>
          <a:p>
            <a:r>
              <a:rPr lang="en-US" sz="1200"/>
              <a:t>HEX #003946</a:t>
            </a:r>
          </a:p>
        </p:txBody>
      </p:sp>
      <p:sp>
        <p:nvSpPr>
          <p:cNvPr id="14" name="Oval 13">
            <a:extLst>
              <a:ext uri="{FF2B5EF4-FFF2-40B4-BE49-F238E27FC236}">
                <a16:creationId xmlns:a16="http://schemas.microsoft.com/office/drawing/2014/main" id="{4C30B402-E9DB-4C2A-B59F-8EFF5D20B0E2}"/>
              </a:ext>
            </a:extLst>
          </p:cNvPr>
          <p:cNvSpPr/>
          <p:nvPr/>
        </p:nvSpPr>
        <p:spPr>
          <a:xfrm>
            <a:off x="3581637" y="4730314"/>
            <a:ext cx="653143" cy="653143"/>
          </a:xfrm>
          <a:prstGeom prst="ellipse">
            <a:avLst/>
          </a:prstGeom>
          <a:solidFill>
            <a:srgbClr val="D589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5" name="TextBox 14">
            <a:extLst>
              <a:ext uri="{FF2B5EF4-FFF2-40B4-BE49-F238E27FC236}">
                <a16:creationId xmlns:a16="http://schemas.microsoft.com/office/drawing/2014/main" id="{6A20F8AE-0DDD-49C9-85BA-CDD22E21D2D7}"/>
              </a:ext>
            </a:extLst>
          </p:cNvPr>
          <p:cNvSpPr txBox="1"/>
          <p:nvPr/>
        </p:nvSpPr>
        <p:spPr>
          <a:xfrm>
            <a:off x="4337417" y="4641388"/>
            <a:ext cx="1674845" cy="830997"/>
          </a:xfrm>
          <a:prstGeom prst="rect">
            <a:avLst/>
          </a:prstGeom>
          <a:noFill/>
        </p:spPr>
        <p:txBody>
          <a:bodyPr wrap="square" rtlCol="0">
            <a:spAutoFit/>
          </a:bodyPr>
          <a:lstStyle/>
          <a:p>
            <a:r>
              <a:rPr lang="en-US" sz="1200" b="1"/>
              <a:t>Bronze</a:t>
            </a:r>
            <a:endParaRPr lang="en-US" sz="1200"/>
          </a:p>
          <a:p>
            <a:r>
              <a:rPr lang="en-US" sz="1200"/>
              <a:t>CMYK 0/36/75/16</a:t>
            </a:r>
          </a:p>
          <a:p>
            <a:r>
              <a:rPr lang="en-US" sz="1200"/>
              <a:t>RGB 213/137/54 </a:t>
            </a:r>
          </a:p>
          <a:p>
            <a:r>
              <a:rPr lang="en-US" sz="1200"/>
              <a:t>HEX # D58936</a:t>
            </a:r>
          </a:p>
        </p:txBody>
      </p:sp>
      <p:sp>
        <p:nvSpPr>
          <p:cNvPr id="16" name="Oval 15">
            <a:extLst>
              <a:ext uri="{FF2B5EF4-FFF2-40B4-BE49-F238E27FC236}">
                <a16:creationId xmlns:a16="http://schemas.microsoft.com/office/drawing/2014/main" id="{4822F5E7-384C-4D97-90AA-747D2635255A}"/>
              </a:ext>
            </a:extLst>
          </p:cNvPr>
          <p:cNvSpPr/>
          <p:nvPr/>
        </p:nvSpPr>
        <p:spPr>
          <a:xfrm>
            <a:off x="6480102" y="2020363"/>
            <a:ext cx="653143" cy="653143"/>
          </a:xfrm>
          <a:prstGeom prst="ellipse">
            <a:avLst/>
          </a:pr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25D2E427-2349-463E-BB30-979F1E147DF6}"/>
              </a:ext>
            </a:extLst>
          </p:cNvPr>
          <p:cNvSpPr txBox="1"/>
          <p:nvPr/>
        </p:nvSpPr>
        <p:spPr>
          <a:xfrm>
            <a:off x="7235882" y="1931437"/>
            <a:ext cx="1674845" cy="830997"/>
          </a:xfrm>
          <a:prstGeom prst="rect">
            <a:avLst/>
          </a:prstGeom>
          <a:noFill/>
        </p:spPr>
        <p:txBody>
          <a:bodyPr wrap="square" rtlCol="0">
            <a:spAutoFit/>
          </a:bodyPr>
          <a:lstStyle/>
          <a:p>
            <a:r>
              <a:rPr lang="en-US" sz="1200" b="1"/>
              <a:t>Dark Gray</a:t>
            </a:r>
            <a:endParaRPr lang="en-US" sz="1200"/>
          </a:p>
          <a:p>
            <a:r>
              <a:rPr lang="en-US" sz="1200"/>
              <a:t>CMYK 0/0/0/60</a:t>
            </a:r>
          </a:p>
          <a:p>
            <a:r>
              <a:rPr lang="en-US" sz="1200"/>
              <a:t>RGB 102/102/102</a:t>
            </a:r>
          </a:p>
          <a:p>
            <a:r>
              <a:rPr lang="en-US" sz="1200"/>
              <a:t>HEX #666666</a:t>
            </a:r>
          </a:p>
        </p:txBody>
      </p:sp>
      <p:sp>
        <p:nvSpPr>
          <p:cNvPr id="18" name="Oval 17">
            <a:extLst>
              <a:ext uri="{FF2B5EF4-FFF2-40B4-BE49-F238E27FC236}">
                <a16:creationId xmlns:a16="http://schemas.microsoft.com/office/drawing/2014/main" id="{77FD7889-BB5F-4B0C-BCC4-08A0505FB744}"/>
              </a:ext>
            </a:extLst>
          </p:cNvPr>
          <p:cNvSpPr/>
          <p:nvPr/>
        </p:nvSpPr>
        <p:spPr>
          <a:xfrm>
            <a:off x="6480102" y="2941342"/>
            <a:ext cx="653143" cy="653143"/>
          </a:xfrm>
          <a:prstGeom prst="ellipse">
            <a:avLst/>
          </a:prstGeom>
          <a:solidFill>
            <a:srgbClr val="99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6B46EEE3-3BC5-44D2-9E3A-0C0D89013A0F}"/>
              </a:ext>
            </a:extLst>
          </p:cNvPr>
          <p:cNvSpPr txBox="1"/>
          <p:nvPr/>
        </p:nvSpPr>
        <p:spPr>
          <a:xfrm>
            <a:off x="7235882" y="2852416"/>
            <a:ext cx="1674845" cy="830997"/>
          </a:xfrm>
          <a:prstGeom prst="rect">
            <a:avLst/>
          </a:prstGeom>
          <a:noFill/>
        </p:spPr>
        <p:txBody>
          <a:bodyPr wrap="square" rtlCol="0">
            <a:spAutoFit/>
          </a:bodyPr>
          <a:lstStyle/>
          <a:p>
            <a:r>
              <a:rPr lang="en-US" sz="1200" b="1"/>
              <a:t>Medium Gray</a:t>
            </a:r>
            <a:endParaRPr lang="en-US" sz="1200"/>
          </a:p>
          <a:p>
            <a:r>
              <a:rPr lang="en-US" sz="1200"/>
              <a:t>CMYK 0/0/0/40</a:t>
            </a:r>
          </a:p>
          <a:p>
            <a:r>
              <a:rPr lang="en-US" sz="1200"/>
              <a:t>RGB 153/153/153</a:t>
            </a:r>
          </a:p>
          <a:p>
            <a:r>
              <a:rPr lang="en-US" sz="1200"/>
              <a:t>HEX #999999</a:t>
            </a:r>
          </a:p>
        </p:txBody>
      </p:sp>
      <p:sp>
        <p:nvSpPr>
          <p:cNvPr id="20" name="Oval 19">
            <a:extLst>
              <a:ext uri="{FF2B5EF4-FFF2-40B4-BE49-F238E27FC236}">
                <a16:creationId xmlns:a16="http://schemas.microsoft.com/office/drawing/2014/main" id="{6DAB557A-C14A-46FE-B222-7B15E34F0697}"/>
              </a:ext>
            </a:extLst>
          </p:cNvPr>
          <p:cNvSpPr/>
          <p:nvPr/>
        </p:nvSpPr>
        <p:spPr>
          <a:xfrm>
            <a:off x="6480102" y="3802300"/>
            <a:ext cx="653143" cy="653143"/>
          </a:xfrm>
          <a:prstGeom prst="ellipse">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02B70287-DB45-47E5-90DC-3A9E90F66B25}"/>
              </a:ext>
            </a:extLst>
          </p:cNvPr>
          <p:cNvSpPr txBox="1"/>
          <p:nvPr/>
        </p:nvSpPr>
        <p:spPr>
          <a:xfrm>
            <a:off x="7235882" y="3713374"/>
            <a:ext cx="1674845" cy="830997"/>
          </a:xfrm>
          <a:prstGeom prst="rect">
            <a:avLst/>
          </a:prstGeom>
          <a:noFill/>
        </p:spPr>
        <p:txBody>
          <a:bodyPr wrap="square" rtlCol="0">
            <a:spAutoFit/>
          </a:bodyPr>
          <a:lstStyle/>
          <a:p>
            <a:r>
              <a:rPr lang="en-US" sz="1200" b="1"/>
              <a:t>Light Gray / Neutral</a:t>
            </a:r>
            <a:endParaRPr lang="en-US" sz="1200"/>
          </a:p>
          <a:p>
            <a:r>
              <a:rPr lang="en-US" sz="1200"/>
              <a:t>CMYK 0/0/0/5</a:t>
            </a:r>
          </a:p>
          <a:p>
            <a:r>
              <a:rPr lang="en-US" sz="1200"/>
              <a:t>RGB 243/243/243</a:t>
            </a:r>
          </a:p>
          <a:p>
            <a:r>
              <a:rPr lang="en-US" sz="1200"/>
              <a:t>HEX #F3F3F3</a:t>
            </a:r>
          </a:p>
        </p:txBody>
      </p:sp>
      <p:sp>
        <p:nvSpPr>
          <p:cNvPr id="22" name="Oval 21">
            <a:extLst>
              <a:ext uri="{FF2B5EF4-FFF2-40B4-BE49-F238E27FC236}">
                <a16:creationId xmlns:a16="http://schemas.microsoft.com/office/drawing/2014/main" id="{B529A00A-890B-423E-8080-F905AAD797AF}"/>
              </a:ext>
            </a:extLst>
          </p:cNvPr>
          <p:cNvSpPr/>
          <p:nvPr/>
        </p:nvSpPr>
        <p:spPr>
          <a:xfrm>
            <a:off x="9187290" y="3802300"/>
            <a:ext cx="653143" cy="653143"/>
          </a:xfrm>
          <a:prstGeom prst="ellipse">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93933E93-EE74-4FC9-A738-F0BE32AA953D}"/>
              </a:ext>
            </a:extLst>
          </p:cNvPr>
          <p:cNvSpPr txBox="1"/>
          <p:nvPr/>
        </p:nvSpPr>
        <p:spPr>
          <a:xfrm>
            <a:off x="9943070" y="3713374"/>
            <a:ext cx="1903444" cy="830997"/>
          </a:xfrm>
          <a:prstGeom prst="rect">
            <a:avLst/>
          </a:prstGeom>
          <a:noFill/>
        </p:spPr>
        <p:txBody>
          <a:bodyPr wrap="square" rtlCol="0">
            <a:spAutoFit/>
          </a:bodyPr>
          <a:lstStyle/>
          <a:p>
            <a:r>
              <a:rPr lang="en-US" sz="1200" b="1"/>
              <a:t>Marigold</a:t>
            </a:r>
            <a:endParaRPr lang="en-US" sz="1200"/>
          </a:p>
          <a:p>
            <a:r>
              <a:rPr lang="en-US" sz="1200"/>
              <a:t>CMYK 0/26/100/0</a:t>
            </a:r>
          </a:p>
          <a:p>
            <a:r>
              <a:rPr lang="en-US" sz="1200"/>
              <a:t>RGB 255/189/0</a:t>
            </a:r>
          </a:p>
          <a:p>
            <a:r>
              <a:rPr lang="en-US" sz="1200"/>
              <a:t>HEX #FFBD00</a:t>
            </a:r>
          </a:p>
        </p:txBody>
      </p:sp>
      <p:sp>
        <p:nvSpPr>
          <p:cNvPr id="24" name="TextBox 23">
            <a:extLst>
              <a:ext uri="{FF2B5EF4-FFF2-40B4-BE49-F238E27FC236}">
                <a16:creationId xmlns:a16="http://schemas.microsoft.com/office/drawing/2014/main" id="{0237B0D6-3BA2-4994-9E61-FD7DAF28F902}"/>
              </a:ext>
            </a:extLst>
          </p:cNvPr>
          <p:cNvSpPr txBox="1"/>
          <p:nvPr/>
        </p:nvSpPr>
        <p:spPr>
          <a:xfrm>
            <a:off x="303238" y="6391909"/>
            <a:ext cx="3517639" cy="215444"/>
          </a:xfrm>
          <a:prstGeom prst="rect">
            <a:avLst/>
          </a:prstGeom>
          <a:noFill/>
        </p:spPr>
        <p:txBody>
          <a:bodyPr wrap="square" rtlCol="0">
            <a:spAutoFit/>
          </a:bodyPr>
          <a:lstStyle/>
          <a:p>
            <a:r>
              <a:rPr lang="en-US" sz="800"/>
              <a:t>*NOTE LEGACY CRIMSON USES A CUSTOM CMYK BUILD</a:t>
            </a:r>
          </a:p>
        </p:txBody>
      </p:sp>
      <p:sp>
        <p:nvSpPr>
          <p:cNvPr id="25" name="Oval 24">
            <a:extLst>
              <a:ext uri="{FF2B5EF4-FFF2-40B4-BE49-F238E27FC236}">
                <a16:creationId xmlns:a16="http://schemas.microsoft.com/office/drawing/2014/main" id="{98E50767-198D-41D0-BD1E-3C311726FA92}"/>
              </a:ext>
            </a:extLst>
          </p:cNvPr>
          <p:cNvSpPr/>
          <p:nvPr/>
        </p:nvSpPr>
        <p:spPr>
          <a:xfrm>
            <a:off x="3581637" y="2021532"/>
            <a:ext cx="653143" cy="653143"/>
          </a:xfrm>
          <a:prstGeom prst="ellipse">
            <a:avLst/>
          </a:prstGeom>
          <a:solidFill>
            <a:srgbClr val="A719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9079A5F3-2042-4C4D-B772-68A0EF57F8B6}"/>
              </a:ext>
            </a:extLst>
          </p:cNvPr>
          <p:cNvSpPr txBox="1"/>
          <p:nvPr/>
        </p:nvSpPr>
        <p:spPr>
          <a:xfrm>
            <a:off x="4337417" y="1932606"/>
            <a:ext cx="2621902" cy="830997"/>
          </a:xfrm>
          <a:prstGeom prst="rect">
            <a:avLst/>
          </a:prstGeom>
          <a:noFill/>
        </p:spPr>
        <p:txBody>
          <a:bodyPr wrap="square" rtlCol="0">
            <a:spAutoFit/>
          </a:bodyPr>
          <a:lstStyle/>
          <a:p>
            <a:r>
              <a:rPr lang="en-US" sz="1200" b="1"/>
              <a:t>Legacy Crimson </a:t>
            </a:r>
            <a:r>
              <a:rPr lang="en-US" sz="1200"/>
              <a:t>| PMS 187</a:t>
            </a:r>
          </a:p>
          <a:p>
            <a:r>
              <a:rPr lang="en-US" sz="1200"/>
              <a:t>CMYK 0/100/60/25 *</a:t>
            </a:r>
          </a:p>
          <a:p>
            <a:r>
              <a:rPr lang="en-US" sz="1200"/>
              <a:t>RGB 167/25/48</a:t>
            </a:r>
          </a:p>
          <a:p>
            <a:r>
              <a:rPr lang="en-US" sz="1200"/>
              <a:t>HEX #AC162C</a:t>
            </a:r>
          </a:p>
        </p:txBody>
      </p:sp>
      <p:sp>
        <p:nvSpPr>
          <p:cNvPr id="27" name="Oval 26">
            <a:extLst>
              <a:ext uri="{FF2B5EF4-FFF2-40B4-BE49-F238E27FC236}">
                <a16:creationId xmlns:a16="http://schemas.microsoft.com/office/drawing/2014/main" id="{16BF941C-8F5E-41D6-9BC5-A90450464AA5}"/>
              </a:ext>
            </a:extLst>
          </p:cNvPr>
          <p:cNvSpPr/>
          <p:nvPr/>
        </p:nvSpPr>
        <p:spPr>
          <a:xfrm>
            <a:off x="9187290" y="2935819"/>
            <a:ext cx="653143" cy="653143"/>
          </a:xfrm>
          <a:prstGeom prst="ellipse">
            <a:avLst/>
          </a:prstGeom>
          <a:solidFill>
            <a:srgbClr val="6AAB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4F035D89-FBB8-49BD-ADF9-7CD5517850FD}"/>
              </a:ext>
            </a:extLst>
          </p:cNvPr>
          <p:cNvSpPr txBox="1"/>
          <p:nvPr/>
        </p:nvSpPr>
        <p:spPr>
          <a:xfrm>
            <a:off x="9943070" y="2846893"/>
            <a:ext cx="1674845" cy="830997"/>
          </a:xfrm>
          <a:prstGeom prst="rect">
            <a:avLst/>
          </a:prstGeom>
          <a:noFill/>
        </p:spPr>
        <p:txBody>
          <a:bodyPr wrap="square" rtlCol="0">
            <a:spAutoFit/>
          </a:bodyPr>
          <a:lstStyle/>
          <a:p>
            <a:r>
              <a:rPr lang="en-US" sz="1200" b="1"/>
              <a:t>Teal</a:t>
            </a:r>
            <a:endParaRPr lang="en-US" sz="1200"/>
          </a:p>
          <a:p>
            <a:r>
              <a:rPr lang="en-US" sz="1200"/>
              <a:t>CMYK 41/5/0/29</a:t>
            </a:r>
          </a:p>
          <a:p>
            <a:r>
              <a:rPr lang="en-US" sz="1200"/>
              <a:t>RGB 106/171/180 HEX # 6AABB4</a:t>
            </a:r>
          </a:p>
        </p:txBody>
      </p:sp>
      <p:sp>
        <p:nvSpPr>
          <p:cNvPr id="29" name="Oval 28">
            <a:extLst>
              <a:ext uri="{FF2B5EF4-FFF2-40B4-BE49-F238E27FC236}">
                <a16:creationId xmlns:a16="http://schemas.microsoft.com/office/drawing/2014/main" id="{30878C10-5371-4C71-94F4-FC866DEB7DB3}"/>
              </a:ext>
            </a:extLst>
          </p:cNvPr>
          <p:cNvSpPr/>
          <p:nvPr/>
        </p:nvSpPr>
        <p:spPr>
          <a:xfrm>
            <a:off x="9187290" y="2020363"/>
            <a:ext cx="653143" cy="653143"/>
          </a:xfrm>
          <a:prstGeom prst="ellipse">
            <a:avLst/>
          </a:prstGeom>
          <a:solidFill>
            <a:srgbClr val="6C7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30" name="TextBox 29">
            <a:extLst>
              <a:ext uri="{FF2B5EF4-FFF2-40B4-BE49-F238E27FC236}">
                <a16:creationId xmlns:a16="http://schemas.microsoft.com/office/drawing/2014/main" id="{24C8A88F-391E-43ED-B2B5-728A95FA8A6E}"/>
              </a:ext>
            </a:extLst>
          </p:cNvPr>
          <p:cNvSpPr txBox="1"/>
          <p:nvPr/>
        </p:nvSpPr>
        <p:spPr>
          <a:xfrm>
            <a:off x="9943070" y="1931437"/>
            <a:ext cx="1674845" cy="830997"/>
          </a:xfrm>
          <a:prstGeom prst="rect">
            <a:avLst/>
          </a:prstGeom>
          <a:noFill/>
        </p:spPr>
        <p:txBody>
          <a:bodyPr wrap="square" rtlCol="0">
            <a:spAutoFit/>
          </a:bodyPr>
          <a:lstStyle/>
          <a:p>
            <a:r>
              <a:rPr lang="en-US" sz="1200" b="1"/>
              <a:t>Olive Green</a:t>
            </a:r>
            <a:endParaRPr lang="en-US" sz="1200"/>
          </a:p>
          <a:p>
            <a:r>
              <a:rPr lang="en-US" sz="1200"/>
              <a:t>CMYK 14/0/43/51</a:t>
            </a:r>
          </a:p>
          <a:p>
            <a:r>
              <a:rPr lang="en-US" sz="1200"/>
              <a:t>RGB 108/125/71</a:t>
            </a:r>
          </a:p>
          <a:p>
            <a:r>
              <a:rPr lang="en-US" sz="1200"/>
              <a:t>HEX #6C7D47</a:t>
            </a:r>
          </a:p>
        </p:txBody>
      </p:sp>
      <p:sp>
        <p:nvSpPr>
          <p:cNvPr id="31" name="Oval 30">
            <a:extLst>
              <a:ext uri="{FF2B5EF4-FFF2-40B4-BE49-F238E27FC236}">
                <a16:creationId xmlns:a16="http://schemas.microsoft.com/office/drawing/2014/main" id="{190CB1F1-42A4-43D6-9436-0C97FA59D743}"/>
              </a:ext>
            </a:extLst>
          </p:cNvPr>
          <p:cNvSpPr/>
          <p:nvPr/>
        </p:nvSpPr>
        <p:spPr>
          <a:xfrm>
            <a:off x="9187290" y="4717756"/>
            <a:ext cx="653143" cy="653143"/>
          </a:xfrm>
          <a:prstGeom prst="ellipse">
            <a:avLst/>
          </a:prstGeom>
          <a:solidFill>
            <a:srgbClr val="E34E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49EDAF50-98C4-4E31-A944-EDFA3A74C26F}"/>
              </a:ext>
            </a:extLst>
          </p:cNvPr>
          <p:cNvSpPr txBox="1"/>
          <p:nvPr/>
        </p:nvSpPr>
        <p:spPr>
          <a:xfrm>
            <a:off x="9943070" y="4628830"/>
            <a:ext cx="1903444" cy="830997"/>
          </a:xfrm>
          <a:prstGeom prst="rect">
            <a:avLst/>
          </a:prstGeom>
          <a:noFill/>
        </p:spPr>
        <p:txBody>
          <a:bodyPr wrap="square" rtlCol="0">
            <a:spAutoFit/>
          </a:bodyPr>
          <a:lstStyle/>
          <a:p>
            <a:r>
              <a:rPr lang="en-US" sz="1200" b="1"/>
              <a:t>Fire Red</a:t>
            </a:r>
            <a:endParaRPr lang="en-US" sz="1200"/>
          </a:p>
          <a:p>
            <a:r>
              <a:rPr lang="en-US" sz="1200"/>
              <a:t>CMYK 0/65/88/11</a:t>
            </a:r>
          </a:p>
          <a:p>
            <a:r>
              <a:rPr lang="en-US" sz="1200"/>
              <a:t>RGB 226/78/27</a:t>
            </a:r>
          </a:p>
          <a:p>
            <a:r>
              <a:rPr lang="en-US" sz="1200"/>
              <a:t>HEX #E24E1B</a:t>
            </a:r>
          </a:p>
        </p:txBody>
      </p:sp>
    </p:spTree>
    <p:extLst>
      <p:ext uri="{BB962C8B-B14F-4D97-AF65-F5344CB8AC3E}">
        <p14:creationId xmlns:p14="http://schemas.microsoft.com/office/powerpoint/2010/main" val="4045813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wo columns, boxs w titles">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9DDE4FD4-D48B-402D-8C27-69B0FC56AE3E}"/>
              </a:ext>
            </a:extLst>
          </p:cNvPr>
          <p:cNvSpPr/>
          <p:nvPr/>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2">
            <a:extLst>
              <a:ext uri="{FF2B5EF4-FFF2-40B4-BE49-F238E27FC236}">
                <a16:creationId xmlns:a16="http://schemas.microsoft.com/office/drawing/2014/main" id="{5FDC69BD-16E5-4706-B104-F20FD45146D9}"/>
              </a:ext>
            </a:extLst>
          </p:cNvPr>
          <p:cNvSpPr>
            <a:spLocks noGrp="1"/>
          </p:cNvSpPr>
          <p:nvPr>
            <p:ph type="body" idx="1"/>
          </p:nvPr>
        </p:nvSpPr>
        <p:spPr>
          <a:xfrm>
            <a:off x="609600" y="1143000"/>
            <a:ext cx="5386917" cy="7572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5" name="Content Placeholder 3">
            <a:extLst>
              <a:ext uri="{FF2B5EF4-FFF2-40B4-BE49-F238E27FC236}">
                <a16:creationId xmlns:a16="http://schemas.microsoft.com/office/drawing/2014/main" id="{BF575C8D-E1B9-4CA1-B3DA-1846549E4EFA}"/>
              </a:ext>
            </a:extLst>
          </p:cNvPr>
          <p:cNvSpPr>
            <a:spLocks noGrp="1"/>
          </p:cNvSpPr>
          <p:nvPr>
            <p:ph sz="half" idx="2"/>
          </p:nvPr>
        </p:nvSpPr>
        <p:spPr>
          <a:xfrm>
            <a:off x="609600" y="1900238"/>
            <a:ext cx="5386917" cy="3951288"/>
          </a:xfrm>
        </p:spPr>
        <p:txBody>
          <a:bodyPr>
            <a:normAutofit/>
          </a:bodyPr>
          <a:lstStyle>
            <a:lvl1pPr>
              <a:defRPr sz="2000"/>
            </a:lvl1pPr>
            <a:lvl2pPr marL="742950" indent="-285750">
              <a:buFont typeface="Courier New" panose="02070309020205020404" pitchFamily="49" charset="0"/>
              <a:buChar char="o"/>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16" name="Text Placeholder 4">
            <a:extLst>
              <a:ext uri="{FF2B5EF4-FFF2-40B4-BE49-F238E27FC236}">
                <a16:creationId xmlns:a16="http://schemas.microsoft.com/office/drawing/2014/main" id="{7E91AB8D-3628-4C5C-BA5D-2684A0E1D0DE}"/>
              </a:ext>
            </a:extLst>
          </p:cNvPr>
          <p:cNvSpPr>
            <a:spLocks noGrp="1"/>
          </p:cNvSpPr>
          <p:nvPr>
            <p:ph type="body" sz="quarter" idx="3"/>
          </p:nvPr>
        </p:nvSpPr>
        <p:spPr>
          <a:xfrm>
            <a:off x="6193368" y="1143000"/>
            <a:ext cx="5389033" cy="7572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7" name="Content Placeholder 5">
            <a:extLst>
              <a:ext uri="{FF2B5EF4-FFF2-40B4-BE49-F238E27FC236}">
                <a16:creationId xmlns:a16="http://schemas.microsoft.com/office/drawing/2014/main" id="{F1116FB7-32DF-4753-9159-279BCDA3C23E}"/>
              </a:ext>
            </a:extLst>
          </p:cNvPr>
          <p:cNvSpPr>
            <a:spLocks noGrp="1"/>
          </p:cNvSpPr>
          <p:nvPr>
            <p:ph sz="quarter" idx="4"/>
          </p:nvPr>
        </p:nvSpPr>
        <p:spPr>
          <a:xfrm>
            <a:off x="6193368" y="1900238"/>
            <a:ext cx="5389033" cy="3951288"/>
          </a:xfrm>
        </p:spPr>
        <p:txBody>
          <a:bodyPr>
            <a:normAutofit/>
          </a:bodyPr>
          <a:lstStyle>
            <a:lvl1pPr>
              <a:defRPr sz="2000"/>
            </a:lvl1pPr>
            <a:lvl2pPr marL="742950" indent="-285750">
              <a:buFont typeface="Courier New" panose="02070309020205020404" pitchFamily="49" charset="0"/>
              <a:buChar char="o"/>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21" name="Rectangle 20">
            <a:extLst>
              <a:ext uri="{FF2B5EF4-FFF2-40B4-BE49-F238E27FC236}">
                <a16:creationId xmlns:a16="http://schemas.microsoft.com/office/drawing/2014/main" id="{E9919CDC-D097-4E23-9DD1-1D2A6B802A5C}"/>
              </a:ext>
            </a:extLst>
          </p:cNvPr>
          <p:cNvSpPr/>
          <p:nvPr/>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itle 1">
            <a:extLst>
              <a:ext uri="{FF2B5EF4-FFF2-40B4-BE49-F238E27FC236}">
                <a16:creationId xmlns:a16="http://schemas.microsoft.com/office/drawing/2014/main" id="{47137F63-BB0E-4064-B230-AE951473CCA0}"/>
              </a:ext>
            </a:extLst>
          </p:cNvPr>
          <p:cNvSpPr>
            <a:spLocks noGrp="1"/>
          </p:cNvSpPr>
          <p:nvPr>
            <p:ph type="title" hasCustomPrompt="1"/>
          </p:nvPr>
        </p:nvSpPr>
        <p:spPr>
          <a:xfrm>
            <a:off x="599536" y="267419"/>
            <a:ext cx="10972800"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a:t>[Slide Title]</a:t>
            </a:r>
          </a:p>
        </p:txBody>
      </p:sp>
      <p:sp>
        <p:nvSpPr>
          <p:cNvPr id="12" name="Rectangle 11">
            <a:extLst>
              <a:ext uri="{FF2B5EF4-FFF2-40B4-BE49-F238E27FC236}">
                <a16:creationId xmlns:a16="http://schemas.microsoft.com/office/drawing/2014/main" id="{69C1DA0A-8BB2-4039-AD25-A23FDC906D81}"/>
              </a:ext>
            </a:extLst>
          </p:cNvPr>
          <p:cNvSpPr/>
          <p:nvPr/>
        </p:nvSpPr>
        <p:spPr>
          <a:xfrm flipV="1">
            <a:off x="240821" y="641910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ooter Placeholder 4">
            <a:extLst>
              <a:ext uri="{FF2B5EF4-FFF2-40B4-BE49-F238E27FC236}">
                <a16:creationId xmlns:a16="http://schemas.microsoft.com/office/drawing/2014/main" id="{3B228B8A-1DB1-48A3-BAF3-A7C184A1FBE1}"/>
              </a:ext>
            </a:extLst>
          </p:cNvPr>
          <p:cNvSpPr>
            <a:spLocks noGrp="1"/>
          </p:cNvSpPr>
          <p:nvPr>
            <p:ph type="ftr" sz="quarter" idx="11"/>
          </p:nvPr>
        </p:nvSpPr>
        <p:spPr>
          <a:xfrm>
            <a:off x="240821" y="6426680"/>
            <a:ext cx="10671594" cy="355795"/>
          </a:xfrm>
        </p:spPr>
        <p:txBody>
          <a:bodyPr anchor="ctr"/>
          <a:lstStyle>
            <a:lvl1pPr algn="l">
              <a:defRPr sz="1000">
                <a:solidFill>
                  <a:schemeClr val="bg1">
                    <a:lumMod val="50000"/>
                  </a:schemeClr>
                </a:solidFill>
              </a:defRPr>
            </a:lvl1pPr>
          </a:lstStyle>
          <a:p>
            <a:endParaRPr lang="en-US"/>
          </a:p>
        </p:txBody>
      </p:sp>
      <p:sp>
        <p:nvSpPr>
          <p:cNvPr id="20" name="Slide Number Placeholder 5">
            <a:extLst>
              <a:ext uri="{FF2B5EF4-FFF2-40B4-BE49-F238E27FC236}">
                <a16:creationId xmlns:a16="http://schemas.microsoft.com/office/drawing/2014/main" id="{4FEBBD97-C924-4AC6-BB7B-41F3CA98D1B1}"/>
              </a:ext>
            </a:extLst>
          </p:cNvPr>
          <p:cNvSpPr>
            <a:spLocks noGrp="1"/>
          </p:cNvSpPr>
          <p:nvPr>
            <p:ph type="sldNum" sz="quarter" idx="12"/>
          </p:nvPr>
        </p:nvSpPr>
        <p:spPr>
          <a:xfrm>
            <a:off x="11007305" y="6419109"/>
            <a:ext cx="943873" cy="370936"/>
          </a:xfrm>
        </p:spPr>
        <p:txBody>
          <a:bodyPr/>
          <a:lstStyle>
            <a:lvl1pPr>
              <a:defRPr sz="1100"/>
            </a:lvl1pPr>
          </a:lstStyle>
          <a:p>
            <a:fld id="{330EA680-D336-4FF7-8B7A-9848BB0A1C32}" type="slidenum">
              <a:rPr lang="en-US" smtClean="0"/>
              <a:t>‹#›</a:t>
            </a:fld>
            <a:endParaRPr lang="en-US"/>
          </a:p>
        </p:txBody>
      </p:sp>
    </p:spTree>
    <p:extLst>
      <p:ext uri="{BB962C8B-B14F-4D97-AF65-F5344CB8AC3E}">
        <p14:creationId xmlns:p14="http://schemas.microsoft.com/office/powerpoint/2010/main" val="582937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Columns, Color headers">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B14677CA-7884-4B2F-8534-1CDFFEC931C9}"/>
              </a:ext>
            </a:extLst>
          </p:cNvPr>
          <p:cNvSpPr/>
          <p:nvPr/>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5">
            <a:extLst>
              <a:ext uri="{FF2B5EF4-FFF2-40B4-BE49-F238E27FC236}">
                <a16:creationId xmlns:a16="http://schemas.microsoft.com/office/drawing/2014/main" id="{01EA9FB8-1665-47D1-B1A2-27D040168133}"/>
              </a:ext>
            </a:extLst>
          </p:cNvPr>
          <p:cNvSpPr>
            <a:spLocks noGrp="1"/>
          </p:cNvSpPr>
          <p:nvPr>
            <p:ph type="body" sz="quarter" idx="13"/>
          </p:nvPr>
        </p:nvSpPr>
        <p:spPr>
          <a:xfrm>
            <a:off x="609600" y="1981200"/>
            <a:ext cx="3474720" cy="4114800"/>
          </a:xfrm>
        </p:spPr>
        <p:txBody>
          <a:bodyPr/>
          <a:lstStyle>
            <a:lvl2pPr marL="742950" indent="-285750">
              <a:buFont typeface="Courier New" panose="02070309020205020404" pitchFamily="49" charset="0"/>
              <a:buChar char="o"/>
              <a:defRPr/>
            </a:lvl2pPr>
          </a:lstStyle>
          <a:p>
            <a:pPr lvl="0"/>
            <a:r>
              <a:rPr lang="en-US"/>
              <a:t>Click to edit Master text styles</a:t>
            </a:r>
          </a:p>
          <a:p>
            <a:pPr lvl="1"/>
            <a:r>
              <a:rPr lang="en-US"/>
              <a:t>Second level</a:t>
            </a:r>
          </a:p>
          <a:p>
            <a:pPr lvl="2"/>
            <a:r>
              <a:rPr lang="en-US"/>
              <a:t>Third level</a:t>
            </a:r>
          </a:p>
        </p:txBody>
      </p:sp>
      <p:sp>
        <p:nvSpPr>
          <p:cNvPr id="20" name="Text Placeholder 5">
            <a:extLst>
              <a:ext uri="{FF2B5EF4-FFF2-40B4-BE49-F238E27FC236}">
                <a16:creationId xmlns:a16="http://schemas.microsoft.com/office/drawing/2014/main" id="{34488159-7A4A-45DA-84E8-049F681838C9}"/>
              </a:ext>
            </a:extLst>
          </p:cNvPr>
          <p:cNvSpPr>
            <a:spLocks noGrp="1"/>
          </p:cNvSpPr>
          <p:nvPr>
            <p:ph type="body" sz="quarter" idx="14"/>
          </p:nvPr>
        </p:nvSpPr>
        <p:spPr>
          <a:xfrm>
            <a:off x="4358640" y="1981200"/>
            <a:ext cx="3474720" cy="4114800"/>
          </a:xfrm>
        </p:spPr>
        <p:txBody>
          <a:bodyPr/>
          <a:lstStyle>
            <a:lvl2pPr marL="742950" indent="-285750">
              <a:buFont typeface="Courier New" panose="02070309020205020404" pitchFamily="49" charset="0"/>
              <a:buChar char="o"/>
              <a:defRPr/>
            </a:lvl2pPr>
          </a:lstStyle>
          <a:p>
            <a:pPr lvl="0"/>
            <a:r>
              <a:rPr lang="en-US"/>
              <a:t>Click to edit Master text styles</a:t>
            </a:r>
          </a:p>
          <a:p>
            <a:pPr lvl="1"/>
            <a:r>
              <a:rPr lang="en-US"/>
              <a:t>Second level</a:t>
            </a:r>
          </a:p>
          <a:p>
            <a:pPr lvl="2"/>
            <a:r>
              <a:rPr lang="en-US"/>
              <a:t>Third level</a:t>
            </a:r>
          </a:p>
        </p:txBody>
      </p:sp>
      <p:sp>
        <p:nvSpPr>
          <p:cNvPr id="21" name="Text Placeholder 5">
            <a:extLst>
              <a:ext uri="{FF2B5EF4-FFF2-40B4-BE49-F238E27FC236}">
                <a16:creationId xmlns:a16="http://schemas.microsoft.com/office/drawing/2014/main" id="{072B16B4-6A08-4494-8145-03712D42AEE3}"/>
              </a:ext>
            </a:extLst>
          </p:cNvPr>
          <p:cNvSpPr>
            <a:spLocks noGrp="1"/>
          </p:cNvSpPr>
          <p:nvPr>
            <p:ph type="body" sz="quarter" idx="15"/>
          </p:nvPr>
        </p:nvSpPr>
        <p:spPr>
          <a:xfrm>
            <a:off x="8107680" y="1981200"/>
            <a:ext cx="3474720" cy="4114800"/>
          </a:xfrm>
        </p:spPr>
        <p:txBody>
          <a:bodyPr/>
          <a:lstStyle>
            <a:lvl2pPr marL="742950" indent="-285750">
              <a:buFont typeface="Courier New" panose="02070309020205020404" pitchFamily="49" charset="0"/>
              <a:buChar char="o"/>
              <a:defRPr/>
            </a:lvl2pPr>
          </a:lstStyle>
          <a:p>
            <a:pPr lvl="0"/>
            <a:r>
              <a:rPr lang="en-US"/>
              <a:t>Click to edit Master text styles</a:t>
            </a:r>
          </a:p>
          <a:p>
            <a:pPr lvl="1"/>
            <a:r>
              <a:rPr lang="en-US"/>
              <a:t>Second level</a:t>
            </a:r>
          </a:p>
          <a:p>
            <a:pPr lvl="2"/>
            <a:r>
              <a:rPr lang="en-US"/>
              <a:t>Third level</a:t>
            </a:r>
          </a:p>
        </p:txBody>
      </p:sp>
      <p:sp>
        <p:nvSpPr>
          <p:cNvPr id="7" name="Parallelogram 6">
            <a:extLst>
              <a:ext uri="{FF2B5EF4-FFF2-40B4-BE49-F238E27FC236}">
                <a16:creationId xmlns:a16="http://schemas.microsoft.com/office/drawing/2014/main" id="{DCF02C38-D782-4031-976C-075B92A861D2}"/>
              </a:ext>
            </a:extLst>
          </p:cNvPr>
          <p:cNvSpPr/>
          <p:nvPr/>
        </p:nvSpPr>
        <p:spPr>
          <a:xfrm>
            <a:off x="609600" y="1279216"/>
            <a:ext cx="3556000" cy="621342"/>
          </a:xfrm>
          <a:prstGeom prst="parallelogram">
            <a:avLst/>
          </a:prstGeom>
          <a:solidFill>
            <a:srgbClr val="A719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a:latin typeface="+mj-lt"/>
            </a:endParaRPr>
          </a:p>
        </p:txBody>
      </p:sp>
      <p:sp>
        <p:nvSpPr>
          <p:cNvPr id="22" name="Parallelogram 21">
            <a:extLst>
              <a:ext uri="{FF2B5EF4-FFF2-40B4-BE49-F238E27FC236}">
                <a16:creationId xmlns:a16="http://schemas.microsoft.com/office/drawing/2014/main" id="{E1FD1C7C-7852-4BD3-9115-BF490EE47070}"/>
              </a:ext>
            </a:extLst>
          </p:cNvPr>
          <p:cNvSpPr/>
          <p:nvPr/>
        </p:nvSpPr>
        <p:spPr>
          <a:xfrm>
            <a:off x="4358640" y="1279216"/>
            <a:ext cx="3556000" cy="621342"/>
          </a:xfrm>
          <a:prstGeom prst="parallelogram">
            <a:avLst/>
          </a:pr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800" b="1">
              <a:latin typeface="+mj-lt"/>
            </a:endParaRPr>
          </a:p>
        </p:txBody>
      </p:sp>
      <p:sp>
        <p:nvSpPr>
          <p:cNvPr id="23" name="Parallelogram 22">
            <a:extLst>
              <a:ext uri="{FF2B5EF4-FFF2-40B4-BE49-F238E27FC236}">
                <a16:creationId xmlns:a16="http://schemas.microsoft.com/office/drawing/2014/main" id="{9ACFE749-411C-49FE-8E4A-19C5EEBA0EA8}"/>
              </a:ext>
            </a:extLst>
          </p:cNvPr>
          <p:cNvSpPr/>
          <p:nvPr/>
        </p:nvSpPr>
        <p:spPr>
          <a:xfrm>
            <a:off x="8107680" y="1279216"/>
            <a:ext cx="3556000" cy="621342"/>
          </a:xfrm>
          <a:prstGeom prst="parallelogram">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800" b="1">
              <a:latin typeface="+mj-lt"/>
            </a:endParaRPr>
          </a:p>
        </p:txBody>
      </p:sp>
      <p:sp>
        <p:nvSpPr>
          <p:cNvPr id="8" name="Text Placeholder 7">
            <a:extLst>
              <a:ext uri="{FF2B5EF4-FFF2-40B4-BE49-F238E27FC236}">
                <a16:creationId xmlns:a16="http://schemas.microsoft.com/office/drawing/2014/main" id="{EAE7E7E6-1F7D-42BE-9D80-8E3278A225C9}"/>
              </a:ext>
            </a:extLst>
          </p:cNvPr>
          <p:cNvSpPr>
            <a:spLocks noGrp="1"/>
          </p:cNvSpPr>
          <p:nvPr>
            <p:ph type="body" sz="quarter" idx="16" hasCustomPrompt="1"/>
          </p:nvPr>
        </p:nvSpPr>
        <p:spPr>
          <a:xfrm>
            <a:off x="838200" y="1371600"/>
            <a:ext cx="2895600" cy="457200"/>
          </a:xfrm>
        </p:spPr>
        <p:txBody>
          <a:bodyPr/>
          <a:lstStyle>
            <a:lvl1pPr marL="0" indent="0" algn="ctr">
              <a:buNone/>
              <a:defRPr>
                <a:solidFill>
                  <a:schemeClr val="bg1"/>
                </a:solidFill>
              </a:defRPr>
            </a:lvl1pPr>
          </a:lstStyle>
          <a:p>
            <a:pPr lvl="0"/>
            <a:r>
              <a:rPr lang="en-US"/>
              <a:t>Header</a:t>
            </a:r>
          </a:p>
        </p:txBody>
      </p:sp>
      <p:sp>
        <p:nvSpPr>
          <p:cNvPr id="24" name="Text Placeholder 7">
            <a:extLst>
              <a:ext uri="{FF2B5EF4-FFF2-40B4-BE49-F238E27FC236}">
                <a16:creationId xmlns:a16="http://schemas.microsoft.com/office/drawing/2014/main" id="{4EA3FDD5-B761-44AE-99DB-DC6D0840CCF6}"/>
              </a:ext>
            </a:extLst>
          </p:cNvPr>
          <p:cNvSpPr>
            <a:spLocks noGrp="1"/>
          </p:cNvSpPr>
          <p:nvPr>
            <p:ph type="body" sz="quarter" idx="17" hasCustomPrompt="1"/>
          </p:nvPr>
        </p:nvSpPr>
        <p:spPr>
          <a:xfrm>
            <a:off x="4638136" y="1361287"/>
            <a:ext cx="2895600" cy="457200"/>
          </a:xfrm>
        </p:spPr>
        <p:txBody>
          <a:bodyPr/>
          <a:lstStyle>
            <a:lvl1pPr marL="0" indent="0" algn="ctr">
              <a:buNone/>
              <a:defRPr>
                <a:solidFill>
                  <a:schemeClr val="bg1"/>
                </a:solidFill>
              </a:defRPr>
            </a:lvl1pPr>
          </a:lstStyle>
          <a:p>
            <a:pPr lvl="0"/>
            <a:r>
              <a:rPr lang="en-US"/>
              <a:t>Header</a:t>
            </a:r>
          </a:p>
        </p:txBody>
      </p:sp>
      <p:sp>
        <p:nvSpPr>
          <p:cNvPr id="25" name="Text Placeholder 7">
            <a:extLst>
              <a:ext uri="{FF2B5EF4-FFF2-40B4-BE49-F238E27FC236}">
                <a16:creationId xmlns:a16="http://schemas.microsoft.com/office/drawing/2014/main" id="{43C7D2C3-F532-496B-9F24-D52D683850B1}"/>
              </a:ext>
            </a:extLst>
          </p:cNvPr>
          <p:cNvSpPr>
            <a:spLocks noGrp="1"/>
          </p:cNvSpPr>
          <p:nvPr>
            <p:ph type="body" sz="quarter" idx="18" hasCustomPrompt="1"/>
          </p:nvPr>
        </p:nvSpPr>
        <p:spPr>
          <a:xfrm>
            <a:off x="8397240" y="1361287"/>
            <a:ext cx="2895600" cy="457200"/>
          </a:xfrm>
        </p:spPr>
        <p:txBody>
          <a:bodyPr/>
          <a:lstStyle>
            <a:lvl1pPr marL="0" indent="0" algn="ctr">
              <a:buNone/>
              <a:defRPr>
                <a:solidFill>
                  <a:schemeClr val="bg1"/>
                </a:solidFill>
              </a:defRPr>
            </a:lvl1pPr>
          </a:lstStyle>
          <a:p>
            <a:pPr lvl="0"/>
            <a:r>
              <a:rPr lang="en-US"/>
              <a:t>Header</a:t>
            </a:r>
          </a:p>
        </p:txBody>
      </p:sp>
      <p:sp>
        <p:nvSpPr>
          <p:cNvPr id="30" name="Rectangle 29">
            <a:extLst>
              <a:ext uri="{FF2B5EF4-FFF2-40B4-BE49-F238E27FC236}">
                <a16:creationId xmlns:a16="http://schemas.microsoft.com/office/drawing/2014/main" id="{704294E0-402C-4FBB-B000-748E63B4F273}"/>
              </a:ext>
            </a:extLst>
          </p:cNvPr>
          <p:cNvSpPr/>
          <p:nvPr/>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itle 1">
            <a:extLst>
              <a:ext uri="{FF2B5EF4-FFF2-40B4-BE49-F238E27FC236}">
                <a16:creationId xmlns:a16="http://schemas.microsoft.com/office/drawing/2014/main" id="{4EE34D62-A140-4FAC-80D8-CF8F548A5A24}"/>
              </a:ext>
            </a:extLst>
          </p:cNvPr>
          <p:cNvSpPr>
            <a:spLocks noGrp="1"/>
          </p:cNvSpPr>
          <p:nvPr>
            <p:ph type="title" hasCustomPrompt="1"/>
          </p:nvPr>
        </p:nvSpPr>
        <p:spPr>
          <a:xfrm>
            <a:off x="599536" y="267419"/>
            <a:ext cx="10972800"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a:t>[Slide Title]</a:t>
            </a:r>
          </a:p>
        </p:txBody>
      </p:sp>
      <p:sp>
        <p:nvSpPr>
          <p:cNvPr id="19" name="Rectangle 18">
            <a:extLst>
              <a:ext uri="{FF2B5EF4-FFF2-40B4-BE49-F238E27FC236}">
                <a16:creationId xmlns:a16="http://schemas.microsoft.com/office/drawing/2014/main" id="{40D75557-45C2-48F8-BC45-DBC7947F8B48}"/>
              </a:ext>
            </a:extLst>
          </p:cNvPr>
          <p:cNvSpPr/>
          <p:nvPr/>
        </p:nvSpPr>
        <p:spPr>
          <a:xfrm flipV="1">
            <a:off x="240821" y="641910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ooter Placeholder 4">
            <a:extLst>
              <a:ext uri="{FF2B5EF4-FFF2-40B4-BE49-F238E27FC236}">
                <a16:creationId xmlns:a16="http://schemas.microsoft.com/office/drawing/2014/main" id="{193F46DB-0B41-4DB3-9597-12320F06441B}"/>
              </a:ext>
            </a:extLst>
          </p:cNvPr>
          <p:cNvSpPr>
            <a:spLocks noGrp="1"/>
          </p:cNvSpPr>
          <p:nvPr>
            <p:ph type="ftr" sz="quarter" idx="11"/>
          </p:nvPr>
        </p:nvSpPr>
        <p:spPr>
          <a:xfrm>
            <a:off x="240821" y="6426680"/>
            <a:ext cx="10671594" cy="355795"/>
          </a:xfrm>
        </p:spPr>
        <p:txBody>
          <a:bodyPr anchor="ctr"/>
          <a:lstStyle>
            <a:lvl1pPr algn="l">
              <a:defRPr sz="1000">
                <a:solidFill>
                  <a:schemeClr val="bg1">
                    <a:lumMod val="50000"/>
                  </a:schemeClr>
                </a:solidFill>
              </a:defRPr>
            </a:lvl1pPr>
          </a:lstStyle>
          <a:p>
            <a:endParaRPr lang="en-US"/>
          </a:p>
        </p:txBody>
      </p:sp>
      <p:sp>
        <p:nvSpPr>
          <p:cNvPr id="27" name="Slide Number Placeholder 5">
            <a:extLst>
              <a:ext uri="{FF2B5EF4-FFF2-40B4-BE49-F238E27FC236}">
                <a16:creationId xmlns:a16="http://schemas.microsoft.com/office/drawing/2014/main" id="{5A170066-DFC8-4773-9750-7EF874CA9981}"/>
              </a:ext>
            </a:extLst>
          </p:cNvPr>
          <p:cNvSpPr>
            <a:spLocks noGrp="1"/>
          </p:cNvSpPr>
          <p:nvPr>
            <p:ph type="sldNum" sz="quarter" idx="12"/>
          </p:nvPr>
        </p:nvSpPr>
        <p:spPr>
          <a:xfrm>
            <a:off x="11007305" y="6419109"/>
            <a:ext cx="943873" cy="370936"/>
          </a:xfrm>
        </p:spPr>
        <p:txBody>
          <a:bodyPr/>
          <a:lstStyle>
            <a:lvl1pPr>
              <a:defRPr sz="1100"/>
            </a:lvl1pPr>
          </a:lstStyle>
          <a:p>
            <a:fld id="{330EA680-D336-4FF7-8B7A-9848BB0A1C32}" type="slidenum">
              <a:rPr lang="en-US" smtClean="0"/>
              <a:t>‹#›</a:t>
            </a:fld>
            <a:endParaRPr lang="en-US"/>
          </a:p>
        </p:txBody>
      </p:sp>
    </p:spTree>
    <p:extLst>
      <p:ext uri="{BB962C8B-B14F-4D97-AF65-F5344CB8AC3E}">
        <p14:creationId xmlns:p14="http://schemas.microsoft.com/office/powerpoint/2010/main" val="3076156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o bottom bar">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0"/>
            <a:ext cx="10972800" cy="4648201"/>
          </a:xfrm>
        </p:spPr>
        <p:txBody>
          <a:bodyPr>
            <a:normAutofit/>
          </a:bodyPr>
          <a:lstStyle>
            <a:lvl1pPr>
              <a:defRPr sz="2400">
                <a:latin typeface="+mn-lt"/>
                <a:ea typeface="Verdana" panose="020B0604030504040204" pitchFamily="34" charset="0"/>
                <a:cs typeface="Verdana" panose="020B0604030504040204" pitchFamily="34" charset="0"/>
              </a:defRPr>
            </a:lvl1pPr>
            <a:lvl2pPr marL="742950" indent="-285750">
              <a:buFont typeface="Courier New" panose="02070309020205020404" pitchFamily="49" charset="0"/>
              <a:buChar char="o"/>
              <a:defRPr sz="2000">
                <a:latin typeface="+mn-lt"/>
                <a:ea typeface="Verdana" panose="020B0604030504040204" pitchFamily="34" charset="0"/>
                <a:cs typeface="Verdana" panose="020B0604030504040204" pitchFamily="34" charset="0"/>
              </a:defRPr>
            </a:lvl2pPr>
            <a:lvl3pPr>
              <a:defRPr sz="1800">
                <a:latin typeface="+mn-lt"/>
                <a:ea typeface="Verdana" panose="020B0604030504040204" pitchFamily="34" charset="0"/>
                <a:cs typeface="Verdana" panose="020B0604030504040204" pitchFamily="34" charset="0"/>
              </a:defRPr>
            </a:lvl3pPr>
            <a:lvl4pPr>
              <a:defRPr sz="1600">
                <a:latin typeface="+mn-lt"/>
                <a:ea typeface="Verdana" panose="020B0604030504040204" pitchFamily="34" charset="0"/>
                <a:cs typeface="Verdana" panose="020B0604030504040204" pitchFamily="34" charset="0"/>
              </a:defRPr>
            </a:lvl4pPr>
            <a:lvl5pPr>
              <a:defRPr sz="1600">
                <a:latin typeface="+mn-lt"/>
                <a:ea typeface="Verdana" panose="020B0604030504040204" pitchFamily="34" charset="0"/>
                <a:cs typeface="Verdana" panose="020B0604030504040204" pitchFamily="34" charset="0"/>
              </a:defRPr>
            </a:lvl5pPr>
          </a:lstStyle>
          <a:p>
            <a:pPr lvl="0"/>
            <a:r>
              <a:rPr lang="en-US"/>
              <a:t>Click to edit Master text styles</a:t>
            </a:r>
          </a:p>
          <a:p>
            <a:pPr lvl="1"/>
            <a:r>
              <a:rPr lang="en-US"/>
              <a:t>Second level</a:t>
            </a:r>
          </a:p>
          <a:p>
            <a:pPr lvl="2"/>
            <a:r>
              <a:rPr lang="en-US"/>
              <a:t>Third level</a:t>
            </a:r>
          </a:p>
        </p:txBody>
      </p:sp>
      <p:sp>
        <p:nvSpPr>
          <p:cNvPr id="10" name="Rectangle 9">
            <a:extLst>
              <a:ext uri="{FF2B5EF4-FFF2-40B4-BE49-F238E27FC236}">
                <a16:creationId xmlns:a16="http://schemas.microsoft.com/office/drawing/2014/main" id="{F95CBEA2-ACC0-47AE-936C-FBF0D7595B1B}"/>
              </a:ext>
            </a:extLst>
          </p:cNvPr>
          <p:cNvSpPr/>
          <p:nvPr/>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a:extLst>
              <a:ext uri="{FF2B5EF4-FFF2-40B4-BE49-F238E27FC236}">
                <a16:creationId xmlns:a16="http://schemas.microsoft.com/office/drawing/2014/main" id="{AFB166F3-AC9E-45C3-9FBE-93B50965C5E7}"/>
              </a:ext>
            </a:extLst>
          </p:cNvPr>
          <p:cNvSpPr>
            <a:spLocks noGrp="1"/>
          </p:cNvSpPr>
          <p:nvPr>
            <p:ph type="title" hasCustomPrompt="1"/>
          </p:nvPr>
        </p:nvSpPr>
        <p:spPr>
          <a:xfrm>
            <a:off x="599536" y="267419"/>
            <a:ext cx="10972800"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a:t>[Slide Title]</a:t>
            </a:r>
          </a:p>
        </p:txBody>
      </p:sp>
      <p:sp>
        <p:nvSpPr>
          <p:cNvPr id="8" name="Footer Placeholder 4">
            <a:extLst>
              <a:ext uri="{FF2B5EF4-FFF2-40B4-BE49-F238E27FC236}">
                <a16:creationId xmlns:a16="http://schemas.microsoft.com/office/drawing/2014/main" id="{B4DBDBB4-52ED-4425-A09D-D7DE8E028D7B}"/>
              </a:ext>
            </a:extLst>
          </p:cNvPr>
          <p:cNvSpPr>
            <a:spLocks noGrp="1"/>
          </p:cNvSpPr>
          <p:nvPr>
            <p:ph type="ftr" sz="quarter" idx="11"/>
          </p:nvPr>
        </p:nvSpPr>
        <p:spPr>
          <a:xfrm>
            <a:off x="240821" y="6426680"/>
            <a:ext cx="10671594" cy="355795"/>
          </a:xfrm>
        </p:spPr>
        <p:txBody>
          <a:bodyPr anchor="ctr"/>
          <a:lstStyle>
            <a:lvl1pPr algn="l">
              <a:defRPr sz="1000">
                <a:solidFill>
                  <a:schemeClr val="bg1">
                    <a:lumMod val="50000"/>
                  </a:schemeClr>
                </a:solidFill>
              </a:defRPr>
            </a:lvl1pPr>
          </a:lstStyle>
          <a:p>
            <a:endParaRPr lang="en-US"/>
          </a:p>
        </p:txBody>
      </p:sp>
      <p:sp>
        <p:nvSpPr>
          <p:cNvPr id="11" name="Slide Number Placeholder 5">
            <a:extLst>
              <a:ext uri="{FF2B5EF4-FFF2-40B4-BE49-F238E27FC236}">
                <a16:creationId xmlns:a16="http://schemas.microsoft.com/office/drawing/2014/main" id="{E4E05F93-6FDC-40CE-8221-ACAEE122DE15}"/>
              </a:ext>
            </a:extLst>
          </p:cNvPr>
          <p:cNvSpPr>
            <a:spLocks noGrp="1"/>
          </p:cNvSpPr>
          <p:nvPr>
            <p:ph type="sldNum" sz="quarter" idx="12"/>
          </p:nvPr>
        </p:nvSpPr>
        <p:spPr>
          <a:xfrm>
            <a:off x="11007305" y="6419109"/>
            <a:ext cx="943873" cy="370936"/>
          </a:xfrm>
        </p:spPr>
        <p:txBody>
          <a:bodyPr/>
          <a:lstStyle>
            <a:lvl1pPr>
              <a:defRPr sz="1100"/>
            </a:lvl1pPr>
          </a:lstStyle>
          <a:p>
            <a:fld id="{330EA680-D336-4FF7-8B7A-9848BB0A1C32}" type="slidenum">
              <a:rPr lang="en-US" smtClean="0"/>
              <a:t>‹#›</a:t>
            </a:fld>
            <a:endParaRPr lang="en-US"/>
          </a:p>
        </p:txBody>
      </p:sp>
    </p:spTree>
    <p:extLst>
      <p:ext uri="{BB962C8B-B14F-4D97-AF65-F5344CB8AC3E}">
        <p14:creationId xmlns:p14="http://schemas.microsoft.com/office/powerpoint/2010/main" val="5522744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CA70B2A-F164-4088-9AAA-E39EE8FADF69}"/>
              </a:ext>
            </a:extLst>
          </p:cNvPr>
          <p:cNvSpPr>
            <a:spLocks noGrp="1"/>
          </p:cNvSpPr>
          <p:nvPr>
            <p:ph type="title" hasCustomPrompt="1"/>
          </p:nvPr>
        </p:nvSpPr>
        <p:spPr>
          <a:xfrm>
            <a:off x="240821" y="267419"/>
            <a:ext cx="11710357"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a:t>[Slide Title]</a:t>
            </a:r>
          </a:p>
        </p:txBody>
      </p:sp>
      <p:sp>
        <p:nvSpPr>
          <p:cNvPr id="8" name="Footer Placeholder 4">
            <a:extLst>
              <a:ext uri="{FF2B5EF4-FFF2-40B4-BE49-F238E27FC236}">
                <a16:creationId xmlns:a16="http://schemas.microsoft.com/office/drawing/2014/main" id="{E43EC6EA-B800-4BF9-A5FA-FD8905FEA213}"/>
              </a:ext>
            </a:extLst>
          </p:cNvPr>
          <p:cNvSpPr>
            <a:spLocks noGrp="1"/>
          </p:cNvSpPr>
          <p:nvPr>
            <p:ph type="ftr" sz="quarter" idx="11"/>
          </p:nvPr>
        </p:nvSpPr>
        <p:spPr>
          <a:xfrm>
            <a:off x="240821" y="6426680"/>
            <a:ext cx="10671594" cy="355795"/>
          </a:xfrm>
        </p:spPr>
        <p:txBody>
          <a:bodyPr anchor="ctr"/>
          <a:lstStyle>
            <a:lvl1pPr algn="l">
              <a:defRPr sz="1000">
                <a:solidFill>
                  <a:schemeClr val="bg1">
                    <a:lumMod val="50000"/>
                  </a:schemeClr>
                </a:solidFill>
              </a:defRPr>
            </a:lvl1pPr>
          </a:lstStyle>
          <a:p>
            <a:endParaRPr lang="en-US"/>
          </a:p>
        </p:txBody>
      </p:sp>
      <p:sp>
        <p:nvSpPr>
          <p:cNvPr id="9" name="Slide Number Placeholder 5">
            <a:extLst>
              <a:ext uri="{FF2B5EF4-FFF2-40B4-BE49-F238E27FC236}">
                <a16:creationId xmlns:a16="http://schemas.microsoft.com/office/drawing/2014/main" id="{3F50F1A5-10B1-47FA-9307-C338205A2146}"/>
              </a:ext>
            </a:extLst>
          </p:cNvPr>
          <p:cNvSpPr>
            <a:spLocks noGrp="1"/>
          </p:cNvSpPr>
          <p:nvPr>
            <p:ph type="sldNum" sz="quarter" idx="12"/>
          </p:nvPr>
        </p:nvSpPr>
        <p:spPr>
          <a:xfrm>
            <a:off x="11007305" y="6419109"/>
            <a:ext cx="943873" cy="370936"/>
          </a:xfrm>
        </p:spPr>
        <p:txBody>
          <a:bodyPr/>
          <a:lstStyle>
            <a:lvl1pPr>
              <a:defRPr sz="1100"/>
            </a:lvl1pPr>
          </a:lstStyle>
          <a:p>
            <a:fld id="{330EA680-D336-4FF7-8B7A-9848BB0A1C32}" type="slidenum">
              <a:rPr lang="en-US" smtClean="0"/>
              <a:t>‹#›</a:t>
            </a:fld>
            <a:endParaRPr lang="en-US"/>
          </a:p>
        </p:txBody>
      </p:sp>
    </p:spTree>
    <p:extLst>
      <p:ext uri="{BB962C8B-B14F-4D97-AF65-F5344CB8AC3E}">
        <p14:creationId xmlns:p14="http://schemas.microsoft.com/office/powerpoint/2010/main" val="4750768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3 - Embedded 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58E6C7-150D-468A-B803-6407E50342B5}"/>
              </a:ext>
            </a:extLst>
          </p:cNvPr>
          <p:cNvSpPr/>
          <p:nvPr/>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383CCA5-AA54-4D20-AF73-627356845704}"/>
              </a:ext>
            </a:extLst>
          </p:cNvPr>
          <p:cNvSpPr/>
          <p:nvPr/>
        </p:nvSpPr>
        <p:spPr>
          <a:xfrm flipV="1">
            <a:off x="240821" y="641910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1219200"/>
            <a:ext cx="10972800" cy="4648201"/>
          </a:xfrm>
        </p:spPr>
        <p:txBody>
          <a:bodyPr>
            <a:normAutofit/>
          </a:bodyPr>
          <a:lstStyle>
            <a:lvl1pPr>
              <a:defRPr sz="2400">
                <a:latin typeface="+mn-lt"/>
                <a:ea typeface="Verdana" panose="020B0604030504040204" pitchFamily="34" charset="0"/>
                <a:cs typeface="Verdana" panose="020B0604030504040204" pitchFamily="34" charset="0"/>
              </a:defRPr>
            </a:lvl1pPr>
            <a:lvl2pPr marL="742950" indent="-285750">
              <a:buFont typeface="Courier New" panose="02070309020205020404" pitchFamily="49" charset="0"/>
              <a:buChar char="o"/>
              <a:defRPr sz="2000">
                <a:latin typeface="+mn-lt"/>
                <a:ea typeface="Verdana" panose="020B0604030504040204" pitchFamily="34" charset="0"/>
                <a:cs typeface="Verdana" panose="020B0604030504040204" pitchFamily="34" charset="0"/>
              </a:defRPr>
            </a:lvl2pPr>
            <a:lvl3pPr>
              <a:defRPr sz="1800">
                <a:latin typeface="+mn-lt"/>
                <a:ea typeface="Verdana" panose="020B0604030504040204" pitchFamily="34" charset="0"/>
                <a:cs typeface="Verdana" panose="020B0604030504040204" pitchFamily="34" charset="0"/>
              </a:defRPr>
            </a:lvl3pPr>
            <a:lvl4pPr>
              <a:defRPr sz="1600">
                <a:latin typeface="+mn-lt"/>
                <a:ea typeface="Verdana" panose="020B0604030504040204" pitchFamily="34" charset="0"/>
                <a:cs typeface="Verdana" panose="020B0604030504040204" pitchFamily="34" charset="0"/>
              </a:defRPr>
            </a:lvl4pPr>
            <a:lvl5pPr>
              <a:defRPr sz="1600">
                <a:latin typeface="+mn-lt"/>
                <a:ea typeface="Verdana" panose="020B0604030504040204" pitchFamily="34" charset="0"/>
                <a:cs typeface="Verdana" panose="020B0604030504040204" pitchFamily="34" charset="0"/>
              </a:defRPr>
            </a:lvl5pPr>
          </a:lstStyle>
          <a:p>
            <a:pPr lvl="0"/>
            <a:r>
              <a:rPr lang="en-US"/>
              <a:t>Click to edit Master text styles</a:t>
            </a:r>
          </a:p>
          <a:p>
            <a:pPr lvl="1"/>
            <a:r>
              <a:rPr lang="en-US"/>
              <a:t>Second level</a:t>
            </a:r>
          </a:p>
          <a:p>
            <a:pPr lvl="2"/>
            <a:r>
              <a:rPr lang="en-US"/>
              <a:t>Third level</a:t>
            </a:r>
          </a:p>
        </p:txBody>
      </p:sp>
      <p:sp>
        <p:nvSpPr>
          <p:cNvPr id="10" name="Rectangle 9">
            <a:extLst>
              <a:ext uri="{FF2B5EF4-FFF2-40B4-BE49-F238E27FC236}">
                <a16:creationId xmlns:a16="http://schemas.microsoft.com/office/drawing/2014/main" id="{F95CBEA2-ACC0-47AE-936C-FBF0D7595B1B}"/>
              </a:ext>
            </a:extLst>
          </p:cNvPr>
          <p:cNvSpPr/>
          <p:nvPr/>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49D46DD-E0FE-4E34-9C30-120CCDBC1684}"/>
              </a:ext>
            </a:extLst>
          </p:cNvPr>
          <p:cNvSpPr>
            <a:spLocks noGrp="1"/>
          </p:cNvSpPr>
          <p:nvPr>
            <p:ph type="title" hasCustomPrompt="1"/>
          </p:nvPr>
        </p:nvSpPr>
        <p:spPr>
          <a:xfrm>
            <a:off x="599536" y="267419"/>
            <a:ext cx="10982864"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a:t>[Slide Title]</a:t>
            </a:r>
          </a:p>
        </p:txBody>
      </p:sp>
      <p:sp>
        <p:nvSpPr>
          <p:cNvPr id="5" name="Footer Placeholder 4">
            <a:extLst>
              <a:ext uri="{FF2B5EF4-FFF2-40B4-BE49-F238E27FC236}">
                <a16:creationId xmlns:a16="http://schemas.microsoft.com/office/drawing/2014/main" id="{69628245-D416-439C-B0A2-8E808C7F9BF0}"/>
              </a:ext>
            </a:extLst>
          </p:cNvPr>
          <p:cNvSpPr>
            <a:spLocks noGrp="1"/>
          </p:cNvSpPr>
          <p:nvPr>
            <p:ph type="ftr" sz="quarter" idx="11"/>
          </p:nvPr>
        </p:nvSpPr>
        <p:spPr>
          <a:xfrm>
            <a:off x="240821" y="6426680"/>
            <a:ext cx="10671594" cy="355795"/>
          </a:xfrm>
        </p:spPr>
        <p:txBody>
          <a:bodyPr anchor="ctr"/>
          <a:lstStyle>
            <a:lvl1pPr algn="l">
              <a:defRPr sz="1000">
                <a:solidFill>
                  <a:schemeClr val="bg1">
                    <a:lumMod val="50000"/>
                  </a:schemeClr>
                </a:solidFill>
              </a:defRPr>
            </a:lvl1pPr>
          </a:lstStyle>
          <a:p>
            <a:endParaRPr lang="en-US"/>
          </a:p>
        </p:txBody>
      </p:sp>
      <p:sp>
        <p:nvSpPr>
          <p:cNvPr id="6" name="Slide Number Placeholder 5">
            <a:extLst>
              <a:ext uri="{FF2B5EF4-FFF2-40B4-BE49-F238E27FC236}">
                <a16:creationId xmlns:a16="http://schemas.microsoft.com/office/drawing/2014/main" id="{3CDAFB06-8C51-47EA-AD38-7BD44405A791}"/>
              </a:ext>
            </a:extLst>
          </p:cNvPr>
          <p:cNvSpPr>
            <a:spLocks noGrp="1"/>
          </p:cNvSpPr>
          <p:nvPr>
            <p:ph type="sldNum" sz="quarter" idx="12"/>
          </p:nvPr>
        </p:nvSpPr>
        <p:spPr>
          <a:xfrm>
            <a:off x="11007305" y="6419109"/>
            <a:ext cx="943873" cy="370936"/>
          </a:xfrm>
        </p:spPr>
        <p:txBody>
          <a:bodyPr/>
          <a:lstStyle>
            <a:lvl1pPr>
              <a:defRPr sz="1100"/>
            </a:lvl1pPr>
          </a:lstStyle>
          <a:p>
            <a:fld id="{330EA680-D336-4FF7-8B7A-9848BB0A1C32}" type="slidenum">
              <a:rPr lang="en-US" smtClean="0"/>
              <a:t>‹#›</a:t>
            </a:fld>
            <a:endParaRPr lang="en-US"/>
          </a:p>
        </p:txBody>
      </p:sp>
      <p:sp>
        <p:nvSpPr>
          <p:cNvPr id="9" name="Rounded Rectangle 12">
            <a:extLst>
              <a:ext uri="{FF2B5EF4-FFF2-40B4-BE49-F238E27FC236}">
                <a16:creationId xmlns:a16="http://schemas.microsoft.com/office/drawing/2014/main" id="{D7976BB3-C5B2-4B1D-97F2-95EF30557567}"/>
              </a:ext>
            </a:extLst>
          </p:cNvPr>
          <p:cNvSpPr/>
          <p:nvPr/>
        </p:nvSpPr>
        <p:spPr>
          <a:xfrm rot="10800000" flipV="1">
            <a:off x="10481951" y="22282"/>
            <a:ext cx="1640379" cy="338666"/>
          </a:xfrm>
          <a:prstGeom prst="roundRect">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p>
            <a:pPr algn="ctr"/>
            <a:r>
              <a:rPr lang="en-US" sz="900" b="1">
                <a:solidFill>
                  <a:schemeClr val="tx1">
                    <a:lumMod val="75000"/>
                    <a:lumOff val="25000"/>
                  </a:schemeClr>
                </a:solidFill>
                <a:latin typeface="Arial"/>
                <a:cs typeface="Arial"/>
              </a:rPr>
              <a:t> </a:t>
            </a:r>
          </a:p>
        </p:txBody>
      </p:sp>
      <p:sp>
        <p:nvSpPr>
          <p:cNvPr id="11" name="Rounded Rectangle 12">
            <a:extLst>
              <a:ext uri="{FF2B5EF4-FFF2-40B4-BE49-F238E27FC236}">
                <a16:creationId xmlns:a16="http://schemas.microsoft.com/office/drawing/2014/main" id="{EF3AF43E-2E09-4809-9281-C5FB1EB1C068}"/>
              </a:ext>
            </a:extLst>
          </p:cNvPr>
          <p:cNvSpPr/>
          <p:nvPr/>
        </p:nvSpPr>
        <p:spPr>
          <a:xfrm rot="10800000" flipV="1">
            <a:off x="8797780" y="22282"/>
            <a:ext cx="1640379" cy="338666"/>
          </a:xfrm>
          <a:prstGeom prst="roundRect">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p>
            <a:pPr algn="ctr"/>
            <a:r>
              <a:rPr lang="en-US" sz="900" b="1">
                <a:solidFill>
                  <a:schemeClr val="tx1">
                    <a:lumMod val="85000"/>
                    <a:lumOff val="15000"/>
                  </a:schemeClr>
                </a:solidFill>
                <a:cs typeface="Arial"/>
              </a:rPr>
              <a:t> </a:t>
            </a:r>
          </a:p>
        </p:txBody>
      </p:sp>
      <p:sp>
        <p:nvSpPr>
          <p:cNvPr id="13" name="Rounded Rectangle 12">
            <a:extLst>
              <a:ext uri="{FF2B5EF4-FFF2-40B4-BE49-F238E27FC236}">
                <a16:creationId xmlns:a16="http://schemas.microsoft.com/office/drawing/2014/main" id="{BAB0B054-5D32-4720-9452-4C14C9FC1F34}"/>
              </a:ext>
            </a:extLst>
          </p:cNvPr>
          <p:cNvSpPr/>
          <p:nvPr/>
        </p:nvSpPr>
        <p:spPr>
          <a:xfrm rot="10800000" flipV="1">
            <a:off x="7113609" y="22282"/>
            <a:ext cx="1640379" cy="338666"/>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p>
            <a:pPr algn="ctr"/>
            <a:r>
              <a:rPr lang="en-US" sz="900" b="1">
                <a:solidFill>
                  <a:schemeClr val="bg1"/>
                </a:solidFill>
                <a:latin typeface="Arial"/>
                <a:cs typeface="Arial"/>
              </a:rPr>
              <a:t> </a:t>
            </a:r>
          </a:p>
        </p:txBody>
      </p:sp>
      <p:sp>
        <p:nvSpPr>
          <p:cNvPr id="14" name="Rectangle 13">
            <a:extLst>
              <a:ext uri="{FF2B5EF4-FFF2-40B4-BE49-F238E27FC236}">
                <a16:creationId xmlns:a16="http://schemas.microsoft.com/office/drawing/2014/main" id="{404CEE60-0B2C-4C91-81D2-A422E3E3B179}"/>
              </a:ext>
            </a:extLst>
          </p:cNvPr>
          <p:cNvSpPr/>
          <p:nvPr/>
        </p:nvSpPr>
        <p:spPr>
          <a:xfrm>
            <a:off x="1" y="1"/>
            <a:ext cx="12191999" cy="6865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A8D26626-9B4E-4A22-A395-AEBED281D35A}"/>
              </a:ext>
            </a:extLst>
          </p:cNvPr>
          <p:cNvSpPr>
            <a:spLocks noGrp="1"/>
          </p:cNvSpPr>
          <p:nvPr>
            <p:ph type="body" sz="quarter" idx="13"/>
          </p:nvPr>
        </p:nvSpPr>
        <p:spPr>
          <a:xfrm>
            <a:off x="7188450" y="53503"/>
            <a:ext cx="1490697" cy="276225"/>
          </a:xfrm>
        </p:spPr>
        <p:txBody>
          <a:bodyPr anchor="ctr"/>
          <a:lstStyle>
            <a:lvl1pPr marL="0" indent="0">
              <a:buNone/>
              <a:defRPr sz="900"/>
            </a:lvl1pPr>
            <a:lvl2pPr marL="457200" indent="0">
              <a:buNone/>
              <a:defRPr sz="900"/>
            </a:lvl2pPr>
            <a:lvl3pPr marL="914400" indent="0">
              <a:buNone/>
              <a:defRPr sz="900"/>
            </a:lvl3pPr>
            <a:lvl4pPr marL="1371600" indent="0">
              <a:buNone/>
              <a:defRPr sz="900"/>
            </a:lvl4pPr>
            <a:lvl5pPr marL="0" indent="0" algn="l">
              <a:buNone/>
              <a:defRPr sz="900">
                <a:solidFill>
                  <a:schemeClr val="bg1"/>
                </a:solidFill>
              </a:defRPr>
            </a:lvl5pPr>
          </a:lstStyle>
          <a:p>
            <a:pPr lvl="0"/>
            <a:r>
              <a:rPr lang="en-US"/>
              <a:t>Click to edit Master text styles</a:t>
            </a:r>
          </a:p>
        </p:txBody>
      </p:sp>
      <p:sp>
        <p:nvSpPr>
          <p:cNvPr id="16" name="Text Placeholder 3">
            <a:extLst>
              <a:ext uri="{FF2B5EF4-FFF2-40B4-BE49-F238E27FC236}">
                <a16:creationId xmlns:a16="http://schemas.microsoft.com/office/drawing/2014/main" id="{DEE2180C-C8BF-4252-8C6A-B28E9664F1C8}"/>
              </a:ext>
            </a:extLst>
          </p:cNvPr>
          <p:cNvSpPr>
            <a:spLocks noGrp="1"/>
          </p:cNvSpPr>
          <p:nvPr>
            <p:ph type="body" sz="quarter" idx="14"/>
          </p:nvPr>
        </p:nvSpPr>
        <p:spPr>
          <a:xfrm>
            <a:off x="8872621" y="53503"/>
            <a:ext cx="1490697" cy="276225"/>
          </a:xfrm>
        </p:spPr>
        <p:txBody>
          <a:bodyPr anchor="ctr"/>
          <a:lstStyle>
            <a:lvl1pPr marL="0" indent="0">
              <a:buNone/>
              <a:defRPr sz="900"/>
            </a:lvl1pPr>
            <a:lvl2pPr marL="457200" indent="0">
              <a:buNone/>
              <a:defRPr sz="900"/>
            </a:lvl2pPr>
            <a:lvl3pPr marL="914400" indent="0">
              <a:buNone/>
              <a:defRPr sz="900"/>
            </a:lvl3pPr>
            <a:lvl4pPr marL="1371600" indent="0">
              <a:buNone/>
              <a:defRPr sz="900"/>
            </a:lvl4pPr>
            <a:lvl5pPr marL="0" indent="0" algn="l">
              <a:buNone/>
              <a:defRPr sz="900">
                <a:solidFill>
                  <a:schemeClr val="tx1"/>
                </a:solidFill>
              </a:defRPr>
            </a:lvl5pPr>
          </a:lstStyle>
          <a:p>
            <a:pPr lvl="0"/>
            <a:r>
              <a:rPr lang="en-US"/>
              <a:t>Click to edit Master text styles</a:t>
            </a:r>
          </a:p>
        </p:txBody>
      </p:sp>
      <p:sp>
        <p:nvSpPr>
          <p:cNvPr id="18" name="Text Placeholder 3">
            <a:extLst>
              <a:ext uri="{FF2B5EF4-FFF2-40B4-BE49-F238E27FC236}">
                <a16:creationId xmlns:a16="http://schemas.microsoft.com/office/drawing/2014/main" id="{26AB184A-CF98-4BE3-A549-55815097B737}"/>
              </a:ext>
            </a:extLst>
          </p:cNvPr>
          <p:cNvSpPr>
            <a:spLocks noGrp="1"/>
          </p:cNvSpPr>
          <p:nvPr>
            <p:ph type="body" sz="quarter" idx="15"/>
          </p:nvPr>
        </p:nvSpPr>
        <p:spPr>
          <a:xfrm>
            <a:off x="10556792" y="53503"/>
            <a:ext cx="1490697" cy="276225"/>
          </a:xfrm>
        </p:spPr>
        <p:txBody>
          <a:bodyPr anchor="ctr"/>
          <a:lstStyle>
            <a:lvl1pPr marL="0" indent="0">
              <a:buNone/>
              <a:defRPr sz="900"/>
            </a:lvl1pPr>
            <a:lvl2pPr marL="457200" indent="0">
              <a:buNone/>
              <a:defRPr sz="900"/>
            </a:lvl2pPr>
            <a:lvl3pPr marL="914400" indent="0">
              <a:buNone/>
              <a:defRPr sz="900"/>
            </a:lvl3pPr>
            <a:lvl4pPr marL="1371600" indent="0">
              <a:buNone/>
              <a:defRPr sz="900"/>
            </a:lvl4pPr>
            <a:lvl5pPr marL="0" indent="0" algn="l">
              <a:buNone/>
              <a:defRPr sz="900">
                <a:solidFill>
                  <a:schemeClr val="tx1"/>
                </a:solidFill>
              </a:defRPr>
            </a:lvl5pPr>
          </a:lstStyle>
          <a:p>
            <a:pPr lvl="0"/>
            <a:r>
              <a:rPr lang="en-US"/>
              <a:t>Click to edit Master text styles</a:t>
            </a:r>
          </a:p>
        </p:txBody>
      </p:sp>
    </p:spTree>
    <p:extLst>
      <p:ext uri="{BB962C8B-B14F-4D97-AF65-F5344CB8AC3E}">
        <p14:creationId xmlns:p14="http://schemas.microsoft.com/office/powerpoint/2010/main" val="8337336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3 - Embedded 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58E6C7-150D-468A-B803-6407E50342B5}"/>
              </a:ext>
            </a:extLst>
          </p:cNvPr>
          <p:cNvSpPr/>
          <p:nvPr/>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383CCA5-AA54-4D20-AF73-627356845704}"/>
              </a:ext>
            </a:extLst>
          </p:cNvPr>
          <p:cNvSpPr/>
          <p:nvPr/>
        </p:nvSpPr>
        <p:spPr>
          <a:xfrm flipV="1">
            <a:off x="240821" y="641910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1219200"/>
            <a:ext cx="10972800" cy="4648201"/>
          </a:xfrm>
        </p:spPr>
        <p:txBody>
          <a:bodyPr>
            <a:normAutofit/>
          </a:bodyPr>
          <a:lstStyle>
            <a:lvl1pPr>
              <a:defRPr sz="2400">
                <a:latin typeface="+mn-lt"/>
                <a:ea typeface="Verdana" panose="020B0604030504040204" pitchFamily="34" charset="0"/>
                <a:cs typeface="Verdana" panose="020B0604030504040204" pitchFamily="34" charset="0"/>
              </a:defRPr>
            </a:lvl1pPr>
            <a:lvl2pPr marL="742950" indent="-285750">
              <a:buFont typeface="Courier New" panose="02070309020205020404" pitchFamily="49" charset="0"/>
              <a:buChar char="o"/>
              <a:defRPr sz="2000">
                <a:latin typeface="+mn-lt"/>
                <a:ea typeface="Verdana" panose="020B0604030504040204" pitchFamily="34" charset="0"/>
                <a:cs typeface="Verdana" panose="020B0604030504040204" pitchFamily="34" charset="0"/>
              </a:defRPr>
            </a:lvl2pPr>
            <a:lvl3pPr>
              <a:defRPr sz="1800">
                <a:latin typeface="+mn-lt"/>
                <a:ea typeface="Verdana" panose="020B0604030504040204" pitchFamily="34" charset="0"/>
                <a:cs typeface="Verdana" panose="020B0604030504040204" pitchFamily="34" charset="0"/>
              </a:defRPr>
            </a:lvl3pPr>
            <a:lvl4pPr>
              <a:defRPr sz="1600">
                <a:latin typeface="+mn-lt"/>
                <a:ea typeface="Verdana" panose="020B0604030504040204" pitchFamily="34" charset="0"/>
                <a:cs typeface="Verdana" panose="020B0604030504040204" pitchFamily="34" charset="0"/>
              </a:defRPr>
            </a:lvl4pPr>
            <a:lvl5pPr>
              <a:defRPr sz="1600">
                <a:latin typeface="+mn-lt"/>
                <a:ea typeface="Verdana" panose="020B0604030504040204" pitchFamily="34" charset="0"/>
                <a:cs typeface="Verdana" panose="020B0604030504040204" pitchFamily="34" charset="0"/>
              </a:defRPr>
            </a:lvl5pPr>
          </a:lstStyle>
          <a:p>
            <a:pPr lvl="0"/>
            <a:r>
              <a:rPr lang="en-US"/>
              <a:t>Click to edit Master text styles</a:t>
            </a:r>
          </a:p>
          <a:p>
            <a:pPr lvl="1"/>
            <a:r>
              <a:rPr lang="en-US"/>
              <a:t>Second level</a:t>
            </a:r>
          </a:p>
          <a:p>
            <a:pPr lvl="2"/>
            <a:r>
              <a:rPr lang="en-US"/>
              <a:t>Third level</a:t>
            </a:r>
          </a:p>
        </p:txBody>
      </p:sp>
      <p:sp>
        <p:nvSpPr>
          <p:cNvPr id="10" name="Rectangle 9">
            <a:extLst>
              <a:ext uri="{FF2B5EF4-FFF2-40B4-BE49-F238E27FC236}">
                <a16:creationId xmlns:a16="http://schemas.microsoft.com/office/drawing/2014/main" id="{F95CBEA2-ACC0-47AE-936C-FBF0D7595B1B}"/>
              </a:ext>
            </a:extLst>
          </p:cNvPr>
          <p:cNvSpPr/>
          <p:nvPr/>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49D46DD-E0FE-4E34-9C30-120CCDBC1684}"/>
              </a:ext>
            </a:extLst>
          </p:cNvPr>
          <p:cNvSpPr>
            <a:spLocks noGrp="1"/>
          </p:cNvSpPr>
          <p:nvPr>
            <p:ph type="title" hasCustomPrompt="1"/>
          </p:nvPr>
        </p:nvSpPr>
        <p:spPr>
          <a:xfrm>
            <a:off x="599536" y="267419"/>
            <a:ext cx="10982864"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a:t>[Slide Title]</a:t>
            </a:r>
          </a:p>
        </p:txBody>
      </p:sp>
      <p:sp>
        <p:nvSpPr>
          <p:cNvPr id="5" name="Footer Placeholder 4">
            <a:extLst>
              <a:ext uri="{FF2B5EF4-FFF2-40B4-BE49-F238E27FC236}">
                <a16:creationId xmlns:a16="http://schemas.microsoft.com/office/drawing/2014/main" id="{69628245-D416-439C-B0A2-8E808C7F9BF0}"/>
              </a:ext>
            </a:extLst>
          </p:cNvPr>
          <p:cNvSpPr>
            <a:spLocks noGrp="1"/>
          </p:cNvSpPr>
          <p:nvPr>
            <p:ph type="ftr" sz="quarter" idx="11"/>
          </p:nvPr>
        </p:nvSpPr>
        <p:spPr>
          <a:xfrm>
            <a:off x="240821" y="6426680"/>
            <a:ext cx="10671594" cy="355795"/>
          </a:xfrm>
        </p:spPr>
        <p:txBody>
          <a:bodyPr anchor="ctr"/>
          <a:lstStyle>
            <a:lvl1pPr algn="l">
              <a:defRPr sz="1000">
                <a:solidFill>
                  <a:schemeClr val="bg1">
                    <a:lumMod val="50000"/>
                  </a:schemeClr>
                </a:solidFill>
              </a:defRPr>
            </a:lvl1pPr>
          </a:lstStyle>
          <a:p>
            <a:endParaRPr lang="en-US"/>
          </a:p>
        </p:txBody>
      </p:sp>
      <p:sp>
        <p:nvSpPr>
          <p:cNvPr id="6" name="Slide Number Placeholder 5">
            <a:extLst>
              <a:ext uri="{FF2B5EF4-FFF2-40B4-BE49-F238E27FC236}">
                <a16:creationId xmlns:a16="http://schemas.microsoft.com/office/drawing/2014/main" id="{3CDAFB06-8C51-47EA-AD38-7BD44405A791}"/>
              </a:ext>
            </a:extLst>
          </p:cNvPr>
          <p:cNvSpPr>
            <a:spLocks noGrp="1"/>
          </p:cNvSpPr>
          <p:nvPr>
            <p:ph type="sldNum" sz="quarter" idx="12"/>
          </p:nvPr>
        </p:nvSpPr>
        <p:spPr>
          <a:xfrm>
            <a:off x="11007305" y="6419109"/>
            <a:ext cx="943873" cy="370936"/>
          </a:xfrm>
        </p:spPr>
        <p:txBody>
          <a:bodyPr/>
          <a:lstStyle>
            <a:lvl1pPr>
              <a:defRPr sz="1100"/>
            </a:lvl1pPr>
          </a:lstStyle>
          <a:p>
            <a:fld id="{330EA680-D336-4FF7-8B7A-9848BB0A1C32}" type="slidenum">
              <a:rPr lang="en-US" smtClean="0"/>
              <a:t>‹#›</a:t>
            </a:fld>
            <a:endParaRPr lang="en-US"/>
          </a:p>
        </p:txBody>
      </p:sp>
      <p:sp>
        <p:nvSpPr>
          <p:cNvPr id="9" name="Rounded Rectangle 12">
            <a:extLst>
              <a:ext uri="{FF2B5EF4-FFF2-40B4-BE49-F238E27FC236}">
                <a16:creationId xmlns:a16="http://schemas.microsoft.com/office/drawing/2014/main" id="{D7976BB3-C5B2-4B1D-97F2-95EF30557567}"/>
              </a:ext>
            </a:extLst>
          </p:cNvPr>
          <p:cNvSpPr/>
          <p:nvPr/>
        </p:nvSpPr>
        <p:spPr>
          <a:xfrm rot="10800000" flipV="1">
            <a:off x="10481951" y="22282"/>
            <a:ext cx="1640379" cy="338666"/>
          </a:xfrm>
          <a:prstGeom prst="roundRect">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p>
            <a:pPr algn="ctr"/>
            <a:r>
              <a:rPr lang="en-US" sz="900" b="1">
                <a:solidFill>
                  <a:schemeClr val="tx1">
                    <a:lumMod val="75000"/>
                    <a:lumOff val="25000"/>
                  </a:schemeClr>
                </a:solidFill>
                <a:latin typeface="Arial"/>
                <a:cs typeface="Arial"/>
              </a:rPr>
              <a:t> </a:t>
            </a:r>
          </a:p>
        </p:txBody>
      </p:sp>
      <p:sp>
        <p:nvSpPr>
          <p:cNvPr id="11" name="Rounded Rectangle 12">
            <a:extLst>
              <a:ext uri="{FF2B5EF4-FFF2-40B4-BE49-F238E27FC236}">
                <a16:creationId xmlns:a16="http://schemas.microsoft.com/office/drawing/2014/main" id="{EF3AF43E-2E09-4809-9281-C5FB1EB1C068}"/>
              </a:ext>
            </a:extLst>
          </p:cNvPr>
          <p:cNvSpPr/>
          <p:nvPr/>
        </p:nvSpPr>
        <p:spPr>
          <a:xfrm rot="10800000" flipV="1">
            <a:off x="8797780" y="22282"/>
            <a:ext cx="1640379" cy="338666"/>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p>
            <a:pPr algn="ctr"/>
            <a:r>
              <a:rPr lang="en-US" sz="900" b="1">
                <a:solidFill>
                  <a:schemeClr val="tx1">
                    <a:lumMod val="85000"/>
                    <a:lumOff val="15000"/>
                  </a:schemeClr>
                </a:solidFill>
                <a:cs typeface="Arial"/>
              </a:rPr>
              <a:t> </a:t>
            </a:r>
          </a:p>
        </p:txBody>
      </p:sp>
      <p:sp>
        <p:nvSpPr>
          <p:cNvPr id="13" name="Rounded Rectangle 12">
            <a:extLst>
              <a:ext uri="{FF2B5EF4-FFF2-40B4-BE49-F238E27FC236}">
                <a16:creationId xmlns:a16="http://schemas.microsoft.com/office/drawing/2014/main" id="{BAB0B054-5D32-4720-9452-4C14C9FC1F34}"/>
              </a:ext>
            </a:extLst>
          </p:cNvPr>
          <p:cNvSpPr/>
          <p:nvPr/>
        </p:nvSpPr>
        <p:spPr>
          <a:xfrm rot="10800000" flipV="1">
            <a:off x="7113609" y="22282"/>
            <a:ext cx="1640379" cy="338666"/>
          </a:xfrm>
          <a:prstGeom prst="roundRect">
            <a:avLst/>
          </a:prstGeom>
          <a:solidFill>
            <a:srgbClr val="BFBFBF"/>
          </a:solidFill>
          <a:ln>
            <a:noFill/>
          </a:ln>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p>
            <a:pPr algn="ctr"/>
            <a:r>
              <a:rPr lang="en-US" sz="900" b="1">
                <a:solidFill>
                  <a:schemeClr val="bg1"/>
                </a:solidFill>
                <a:latin typeface="Arial"/>
                <a:cs typeface="Arial"/>
              </a:rPr>
              <a:t> </a:t>
            </a:r>
          </a:p>
        </p:txBody>
      </p:sp>
      <p:sp>
        <p:nvSpPr>
          <p:cNvPr id="14" name="Rectangle 13">
            <a:extLst>
              <a:ext uri="{FF2B5EF4-FFF2-40B4-BE49-F238E27FC236}">
                <a16:creationId xmlns:a16="http://schemas.microsoft.com/office/drawing/2014/main" id="{404CEE60-0B2C-4C91-81D2-A422E3E3B179}"/>
              </a:ext>
            </a:extLst>
          </p:cNvPr>
          <p:cNvSpPr/>
          <p:nvPr/>
        </p:nvSpPr>
        <p:spPr>
          <a:xfrm>
            <a:off x="1" y="1"/>
            <a:ext cx="12191999" cy="6865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A8D26626-9B4E-4A22-A395-AEBED281D35A}"/>
              </a:ext>
            </a:extLst>
          </p:cNvPr>
          <p:cNvSpPr>
            <a:spLocks noGrp="1"/>
          </p:cNvSpPr>
          <p:nvPr>
            <p:ph type="body" sz="quarter" idx="13"/>
          </p:nvPr>
        </p:nvSpPr>
        <p:spPr>
          <a:xfrm>
            <a:off x="7188450" y="53503"/>
            <a:ext cx="1490697" cy="276225"/>
          </a:xfrm>
        </p:spPr>
        <p:txBody>
          <a:bodyPr anchor="ctr"/>
          <a:lstStyle>
            <a:lvl1pPr marL="0" indent="0">
              <a:buNone/>
              <a:defRPr sz="900"/>
            </a:lvl1pPr>
            <a:lvl2pPr marL="457200" indent="0">
              <a:buNone/>
              <a:defRPr sz="900"/>
            </a:lvl2pPr>
            <a:lvl3pPr marL="914400" indent="0">
              <a:buNone/>
              <a:defRPr sz="900"/>
            </a:lvl3pPr>
            <a:lvl4pPr marL="1371600" indent="0">
              <a:buNone/>
              <a:defRPr sz="900"/>
            </a:lvl4pPr>
            <a:lvl5pPr marL="0" indent="0" algn="l">
              <a:buNone/>
              <a:defRPr sz="900">
                <a:solidFill>
                  <a:schemeClr val="tx1"/>
                </a:solidFill>
              </a:defRPr>
            </a:lvl5pPr>
          </a:lstStyle>
          <a:p>
            <a:pPr lvl="0"/>
            <a:r>
              <a:rPr lang="en-US"/>
              <a:t>Click to edit Master text styles</a:t>
            </a:r>
          </a:p>
        </p:txBody>
      </p:sp>
      <p:sp>
        <p:nvSpPr>
          <p:cNvPr id="16" name="Text Placeholder 3">
            <a:extLst>
              <a:ext uri="{FF2B5EF4-FFF2-40B4-BE49-F238E27FC236}">
                <a16:creationId xmlns:a16="http://schemas.microsoft.com/office/drawing/2014/main" id="{DEE2180C-C8BF-4252-8C6A-B28E9664F1C8}"/>
              </a:ext>
            </a:extLst>
          </p:cNvPr>
          <p:cNvSpPr>
            <a:spLocks noGrp="1"/>
          </p:cNvSpPr>
          <p:nvPr>
            <p:ph type="body" sz="quarter" idx="14"/>
          </p:nvPr>
        </p:nvSpPr>
        <p:spPr>
          <a:xfrm>
            <a:off x="8872621" y="53503"/>
            <a:ext cx="1490697" cy="276225"/>
          </a:xfrm>
        </p:spPr>
        <p:txBody>
          <a:bodyPr anchor="ctr"/>
          <a:lstStyle>
            <a:lvl1pPr marL="0" indent="0">
              <a:buNone/>
              <a:defRPr sz="900"/>
            </a:lvl1pPr>
            <a:lvl2pPr marL="457200" indent="0">
              <a:buNone/>
              <a:defRPr sz="900"/>
            </a:lvl2pPr>
            <a:lvl3pPr marL="914400" indent="0">
              <a:buNone/>
              <a:defRPr sz="900"/>
            </a:lvl3pPr>
            <a:lvl4pPr marL="1371600" indent="0">
              <a:buNone/>
              <a:defRPr sz="900"/>
            </a:lvl4pPr>
            <a:lvl5pPr marL="0" indent="0" algn="l">
              <a:buNone/>
              <a:defRPr sz="900">
                <a:solidFill>
                  <a:schemeClr val="bg1"/>
                </a:solidFill>
              </a:defRPr>
            </a:lvl5pPr>
          </a:lstStyle>
          <a:p>
            <a:pPr lvl="0"/>
            <a:r>
              <a:rPr lang="en-US"/>
              <a:t>Click to edit Master text styles</a:t>
            </a:r>
          </a:p>
        </p:txBody>
      </p:sp>
      <p:sp>
        <p:nvSpPr>
          <p:cNvPr id="18" name="Text Placeholder 3">
            <a:extLst>
              <a:ext uri="{FF2B5EF4-FFF2-40B4-BE49-F238E27FC236}">
                <a16:creationId xmlns:a16="http://schemas.microsoft.com/office/drawing/2014/main" id="{26AB184A-CF98-4BE3-A549-55815097B737}"/>
              </a:ext>
            </a:extLst>
          </p:cNvPr>
          <p:cNvSpPr>
            <a:spLocks noGrp="1"/>
          </p:cNvSpPr>
          <p:nvPr>
            <p:ph type="body" sz="quarter" idx="15"/>
          </p:nvPr>
        </p:nvSpPr>
        <p:spPr>
          <a:xfrm>
            <a:off x="10556792" y="53503"/>
            <a:ext cx="1490697" cy="276225"/>
          </a:xfrm>
        </p:spPr>
        <p:txBody>
          <a:bodyPr anchor="ctr"/>
          <a:lstStyle>
            <a:lvl1pPr marL="0" indent="0">
              <a:buNone/>
              <a:defRPr sz="900"/>
            </a:lvl1pPr>
            <a:lvl2pPr marL="457200" indent="0">
              <a:buNone/>
              <a:defRPr sz="900"/>
            </a:lvl2pPr>
            <a:lvl3pPr marL="914400" indent="0">
              <a:buNone/>
              <a:defRPr sz="900"/>
            </a:lvl3pPr>
            <a:lvl4pPr marL="1371600" indent="0">
              <a:buNone/>
              <a:defRPr sz="900"/>
            </a:lvl4pPr>
            <a:lvl5pPr marL="0" indent="0" algn="l">
              <a:buNone/>
              <a:defRPr sz="900">
                <a:solidFill>
                  <a:schemeClr val="tx1"/>
                </a:solidFill>
              </a:defRPr>
            </a:lvl5pPr>
          </a:lstStyle>
          <a:p>
            <a:pPr lvl="0"/>
            <a:r>
              <a:rPr lang="en-US"/>
              <a:t>Click to edit Master text styles</a:t>
            </a:r>
          </a:p>
        </p:txBody>
      </p:sp>
    </p:spTree>
    <p:extLst>
      <p:ext uri="{BB962C8B-B14F-4D97-AF65-F5344CB8AC3E}">
        <p14:creationId xmlns:p14="http://schemas.microsoft.com/office/powerpoint/2010/main" val="5084529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3 - Embedded 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58E6C7-150D-468A-B803-6407E50342B5}"/>
              </a:ext>
            </a:extLst>
          </p:cNvPr>
          <p:cNvSpPr/>
          <p:nvPr/>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383CCA5-AA54-4D20-AF73-627356845704}"/>
              </a:ext>
            </a:extLst>
          </p:cNvPr>
          <p:cNvSpPr/>
          <p:nvPr/>
        </p:nvSpPr>
        <p:spPr>
          <a:xfrm flipV="1">
            <a:off x="240821" y="641910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1219200"/>
            <a:ext cx="10972800" cy="4648201"/>
          </a:xfrm>
        </p:spPr>
        <p:txBody>
          <a:bodyPr>
            <a:normAutofit/>
          </a:bodyPr>
          <a:lstStyle>
            <a:lvl1pPr>
              <a:defRPr sz="2400">
                <a:latin typeface="+mn-lt"/>
                <a:ea typeface="Verdana" panose="020B0604030504040204" pitchFamily="34" charset="0"/>
                <a:cs typeface="Verdana" panose="020B0604030504040204" pitchFamily="34" charset="0"/>
              </a:defRPr>
            </a:lvl1pPr>
            <a:lvl2pPr marL="742950" indent="-285750">
              <a:buFont typeface="Courier New" panose="02070309020205020404" pitchFamily="49" charset="0"/>
              <a:buChar char="o"/>
              <a:defRPr sz="2000">
                <a:latin typeface="+mn-lt"/>
                <a:ea typeface="Verdana" panose="020B0604030504040204" pitchFamily="34" charset="0"/>
                <a:cs typeface="Verdana" panose="020B0604030504040204" pitchFamily="34" charset="0"/>
              </a:defRPr>
            </a:lvl2pPr>
            <a:lvl3pPr>
              <a:defRPr sz="1800">
                <a:latin typeface="+mn-lt"/>
                <a:ea typeface="Verdana" panose="020B0604030504040204" pitchFamily="34" charset="0"/>
                <a:cs typeface="Verdana" panose="020B0604030504040204" pitchFamily="34" charset="0"/>
              </a:defRPr>
            </a:lvl3pPr>
            <a:lvl4pPr>
              <a:defRPr sz="1600">
                <a:latin typeface="+mn-lt"/>
                <a:ea typeface="Verdana" panose="020B0604030504040204" pitchFamily="34" charset="0"/>
                <a:cs typeface="Verdana" panose="020B0604030504040204" pitchFamily="34" charset="0"/>
              </a:defRPr>
            </a:lvl4pPr>
            <a:lvl5pPr>
              <a:defRPr sz="1600">
                <a:latin typeface="+mn-lt"/>
                <a:ea typeface="Verdana" panose="020B0604030504040204" pitchFamily="34" charset="0"/>
                <a:cs typeface="Verdana" panose="020B0604030504040204" pitchFamily="34" charset="0"/>
              </a:defRPr>
            </a:lvl5pPr>
          </a:lstStyle>
          <a:p>
            <a:pPr lvl="0"/>
            <a:r>
              <a:rPr lang="en-US"/>
              <a:t>Click to edit Master text styles</a:t>
            </a:r>
          </a:p>
          <a:p>
            <a:pPr lvl="1"/>
            <a:r>
              <a:rPr lang="en-US"/>
              <a:t>Second level</a:t>
            </a:r>
          </a:p>
          <a:p>
            <a:pPr lvl="2"/>
            <a:r>
              <a:rPr lang="en-US"/>
              <a:t>Third level</a:t>
            </a:r>
          </a:p>
        </p:txBody>
      </p:sp>
      <p:sp>
        <p:nvSpPr>
          <p:cNvPr id="10" name="Rectangle 9">
            <a:extLst>
              <a:ext uri="{FF2B5EF4-FFF2-40B4-BE49-F238E27FC236}">
                <a16:creationId xmlns:a16="http://schemas.microsoft.com/office/drawing/2014/main" id="{F95CBEA2-ACC0-47AE-936C-FBF0D7595B1B}"/>
              </a:ext>
            </a:extLst>
          </p:cNvPr>
          <p:cNvSpPr/>
          <p:nvPr/>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49D46DD-E0FE-4E34-9C30-120CCDBC1684}"/>
              </a:ext>
            </a:extLst>
          </p:cNvPr>
          <p:cNvSpPr>
            <a:spLocks noGrp="1"/>
          </p:cNvSpPr>
          <p:nvPr>
            <p:ph type="title" hasCustomPrompt="1"/>
          </p:nvPr>
        </p:nvSpPr>
        <p:spPr>
          <a:xfrm>
            <a:off x="599536" y="267419"/>
            <a:ext cx="10982864"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a:t>[Slide Title]</a:t>
            </a:r>
          </a:p>
        </p:txBody>
      </p:sp>
      <p:sp>
        <p:nvSpPr>
          <p:cNvPr id="5" name="Footer Placeholder 4">
            <a:extLst>
              <a:ext uri="{FF2B5EF4-FFF2-40B4-BE49-F238E27FC236}">
                <a16:creationId xmlns:a16="http://schemas.microsoft.com/office/drawing/2014/main" id="{69628245-D416-439C-B0A2-8E808C7F9BF0}"/>
              </a:ext>
            </a:extLst>
          </p:cNvPr>
          <p:cNvSpPr>
            <a:spLocks noGrp="1"/>
          </p:cNvSpPr>
          <p:nvPr>
            <p:ph type="ftr" sz="quarter" idx="11"/>
          </p:nvPr>
        </p:nvSpPr>
        <p:spPr>
          <a:xfrm>
            <a:off x="240821" y="6426680"/>
            <a:ext cx="10671594" cy="355795"/>
          </a:xfrm>
        </p:spPr>
        <p:txBody>
          <a:bodyPr anchor="ctr"/>
          <a:lstStyle>
            <a:lvl1pPr algn="l">
              <a:defRPr sz="1000">
                <a:solidFill>
                  <a:schemeClr val="bg1">
                    <a:lumMod val="50000"/>
                  </a:schemeClr>
                </a:solidFill>
              </a:defRPr>
            </a:lvl1pPr>
          </a:lstStyle>
          <a:p>
            <a:endParaRPr lang="en-US"/>
          </a:p>
        </p:txBody>
      </p:sp>
      <p:sp>
        <p:nvSpPr>
          <p:cNvPr id="6" name="Slide Number Placeholder 5">
            <a:extLst>
              <a:ext uri="{FF2B5EF4-FFF2-40B4-BE49-F238E27FC236}">
                <a16:creationId xmlns:a16="http://schemas.microsoft.com/office/drawing/2014/main" id="{3CDAFB06-8C51-47EA-AD38-7BD44405A791}"/>
              </a:ext>
            </a:extLst>
          </p:cNvPr>
          <p:cNvSpPr>
            <a:spLocks noGrp="1"/>
          </p:cNvSpPr>
          <p:nvPr>
            <p:ph type="sldNum" sz="quarter" idx="12"/>
          </p:nvPr>
        </p:nvSpPr>
        <p:spPr>
          <a:xfrm>
            <a:off x="11007305" y="6419109"/>
            <a:ext cx="943873" cy="370936"/>
          </a:xfrm>
        </p:spPr>
        <p:txBody>
          <a:bodyPr/>
          <a:lstStyle>
            <a:lvl1pPr>
              <a:defRPr sz="1100"/>
            </a:lvl1pPr>
          </a:lstStyle>
          <a:p>
            <a:fld id="{330EA680-D336-4FF7-8B7A-9848BB0A1C32}" type="slidenum">
              <a:rPr lang="en-US" smtClean="0"/>
              <a:t>‹#›</a:t>
            </a:fld>
            <a:endParaRPr lang="en-US"/>
          </a:p>
        </p:txBody>
      </p:sp>
      <p:sp>
        <p:nvSpPr>
          <p:cNvPr id="9" name="Rounded Rectangle 12">
            <a:extLst>
              <a:ext uri="{FF2B5EF4-FFF2-40B4-BE49-F238E27FC236}">
                <a16:creationId xmlns:a16="http://schemas.microsoft.com/office/drawing/2014/main" id="{D7976BB3-C5B2-4B1D-97F2-95EF30557567}"/>
              </a:ext>
            </a:extLst>
          </p:cNvPr>
          <p:cNvSpPr/>
          <p:nvPr/>
        </p:nvSpPr>
        <p:spPr>
          <a:xfrm rot="10800000" flipV="1">
            <a:off x="10481951" y="22282"/>
            <a:ext cx="1640379" cy="338666"/>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p>
            <a:pPr algn="ctr"/>
            <a:r>
              <a:rPr lang="en-US" sz="900" b="1">
                <a:solidFill>
                  <a:schemeClr val="bg1"/>
                </a:solidFill>
                <a:latin typeface="Arial"/>
                <a:cs typeface="Arial"/>
              </a:rPr>
              <a:t> </a:t>
            </a:r>
          </a:p>
        </p:txBody>
      </p:sp>
      <p:sp>
        <p:nvSpPr>
          <p:cNvPr id="11" name="Rounded Rectangle 12">
            <a:extLst>
              <a:ext uri="{FF2B5EF4-FFF2-40B4-BE49-F238E27FC236}">
                <a16:creationId xmlns:a16="http://schemas.microsoft.com/office/drawing/2014/main" id="{EF3AF43E-2E09-4809-9281-C5FB1EB1C068}"/>
              </a:ext>
            </a:extLst>
          </p:cNvPr>
          <p:cNvSpPr/>
          <p:nvPr/>
        </p:nvSpPr>
        <p:spPr>
          <a:xfrm rot="10800000" flipV="1">
            <a:off x="8797780" y="22282"/>
            <a:ext cx="1640379" cy="338666"/>
          </a:xfrm>
          <a:prstGeom prst="roundRect">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p>
            <a:pPr algn="ctr"/>
            <a:r>
              <a:rPr lang="en-US" sz="900" b="1">
                <a:solidFill>
                  <a:schemeClr val="tx1">
                    <a:lumMod val="85000"/>
                    <a:lumOff val="15000"/>
                  </a:schemeClr>
                </a:solidFill>
                <a:cs typeface="Arial"/>
              </a:rPr>
              <a:t> </a:t>
            </a:r>
          </a:p>
        </p:txBody>
      </p:sp>
      <p:sp>
        <p:nvSpPr>
          <p:cNvPr id="13" name="Rounded Rectangle 12">
            <a:extLst>
              <a:ext uri="{FF2B5EF4-FFF2-40B4-BE49-F238E27FC236}">
                <a16:creationId xmlns:a16="http://schemas.microsoft.com/office/drawing/2014/main" id="{BAB0B054-5D32-4720-9452-4C14C9FC1F34}"/>
              </a:ext>
            </a:extLst>
          </p:cNvPr>
          <p:cNvSpPr/>
          <p:nvPr/>
        </p:nvSpPr>
        <p:spPr>
          <a:xfrm rot="10800000" flipV="1">
            <a:off x="7113609" y="22282"/>
            <a:ext cx="1640379" cy="338666"/>
          </a:xfrm>
          <a:prstGeom prst="roundRect">
            <a:avLst/>
          </a:prstGeom>
          <a:solidFill>
            <a:srgbClr val="BFBFBF"/>
          </a:solidFill>
          <a:ln>
            <a:noFill/>
          </a:ln>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p>
            <a:pPr algn="ctr"/>
            <a:r>
              <a:rPr lang="en-US" sz="900" b="1">
                <a:solidFill>
                  <a:schemeClr val="bg1"/>
                </a:solidFill>
                <a:latin typeface="Arial"/>
                <a:cs typeface="Arial"/>
              </a:rPr>
              <a:t> </a:t>
            </a:r>
          </a:p>
        </p:txBody>
      </p:sp>
      <p:sp>
        <p:nvSpPr>
          <p:cNvPr id="14" name="Rectangle 13">
            <a:extLst>
              <a:ext uri="{FF2B5EF4-FFF2-40B4-BE49-F238E27FC236}">
                <a16:creationId xmlns:a16="http://schemas.microsoft.com/office/drawing/2014/main" id="{404CEE60-0B2C-4C91-81D2-A422E3E3B179}"/>
              </a:ext>
            </a:extLst>
          </p:cNvPr>
          <p:cNvSpPr/>
          <p:nvPr/>
        </p:nvSpPr>
        <p:spPr>
          <a:xfrm>
            <a:off x="1" y="1"/>
            <a:ext cx="12191999" cy="6865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A8D26626-9B4E-4A22-A395-AEBED281D35A}"/>
              </a:ext>
            </a:extLst>
          </p:cNvPr>
          <p:cNvSpPr>
            <a:spLocks noGrp="1"/>
          </p:cNvSpPr>
          <p:nvPr>
            <p:ph type="body" sz="quarter" idx="13"/>
          </p:nvPr>
        </p:nvSpPr>
        <p:spPr>
          <a:xfrm>
            <a:off x="7188450" y="53503"/>
            <a:ext cx="1490697" cy="276225"/>
          </a:xfrm>
        </p:spPr>
        <p:txBody>
          <a:bodyPr anchor="ctr"/>
          <a:lstStyle>
            <a:lvl1pPr marL="0" indent="0">
              <a:buNone/>
              <a:defRPr sz="900"/>
            </a:lvl1pPr>
            <a:lvl2pPr marL="457200" indent="0">
              <a:buNone/>
              <a:defRPr sz="900"/>
            </a:lvl2pPr>
            <a:lvl3pPr marL="914400" indent="0">
              <a:buNone/>
              <a:defRPr sz="900"/>
            </a:lvl3pPr>
            <a:lvl4pPr marL="1371600" indent="0">
              <a:buNone/>
              <a:defRPr sz="900"/>
            </a:lvl4pPr>
            <a:lvl5pPr marL="0" indent="0" algn="l">
              <a:buNone/>
              <a:defRPr sz="900">
                <a:solidFill>
                  <a:schemeClr val="tx1"/>
                </a:solidFill>
              </a:defRPr>
            </a:lvl5pPr>
          </a:lstStyle>
          <a:p>
            <a:pPr lvl="0"/>
            <a:r>
              <a:rPr lang="en-US"/>
              <a:t>Click to edit Master text styles</a:t>
            </a:r>
          </a:p>
        </p:txBody>
      </p:sp>
      <p:sp>
        <p:nvSpPr>
          <p:cNvPr id="16" name="Text Placeholder 3">
            <a:extLst>
              <a:ext uri="{FF2B5EF4-FFF2-40B4-BE49-F238E27FC236}">
                <a16:creationId xmlns:a16="http://schemas.microsoft.com/office/drawing/2014/main" id="{DEE2180C-C8BF-4252-8C6A-B28E9664F1C8}"/>
              </a:ext>
            </a:extLst>
          </p:cNvPr>
          <p:cNvSpPr>
            <a:spLocks noGrp="1"/>
          </p:cNvSpPr>
          <p:nvPr>
            <p:ph type="body" sz="quarter" idx="14"/>
          </p:nvPr>
        </p:nvSpPr>
        <p:spPr>
          <a:xfrm>
            <a:off x="8872621" y="53503"/>
            <a:ext cx="1490697" cy="276225"/>
          </a:xfrm>
        </p:spPr>
        <p:txBody>
          <a:bodyPr anchor="ctr"/>
          <a:lstStyle>
            <a:lvl1pPr marL="0" indent="0">
              <a:buNone/>
              <a:defRPr sz="900"/>
            </a:lvl1pPr>
            <a:lvl2pPr marL="457200" indent="0">
              <a:buNone/>
              <a:defRPr sz="900"/>
            </a:lvl2pPr>
            <a:lvl3pPr marL="914400" indent="0">
              <a:buNone/>
              <a:defRPr sz="900"/>
            </a:lvl3pPr>
            <a:lvl4pPr marL="1371600" indent="0">
              <a:buNone/>
              <a:defRPr sz="900"/>
            </a:lvl4pPr>
            <a:lvl5pPr marL="0" indent="0" algn="l">
              <a:buNone/>
              <a:defRPr sz="900">
                <a:solidFill>
                  <a:schemeClr val="tx1"/>
                </a:solidFill>
              </a:defRPr>
            </a:lvl5pPr>
          </a:lstStyle>
          <a:p>
            <a:pPr lvl="0"/>
            <a:r>
              <a:rPr lang="en-US"/>
              <a:t>Click to edit Master text styles</a:t>
            </a:r>
          </a:p>
        </p:txBody>
      </p:sp>
      <p:sp>
        <p:nvSpPr>
          <p:cNvPr id="18" name="Text Placeholder 3">
            <a:extLst>
              <a:ext uri="{FF2B5EF4-FFF2-40B4-BE49-F238E27FC236}">
                <a16:creationId xmlns:a16="http://schemas.microsoft.com/office/drawing/2014/main" id="{26AB184A-CF98-4BE3-A549-55815097B737}"/>
              </a:ext>
            </a:extLst>
          </p:cNvPr>
          <p:cNvSpPr>
            <a:spLocks noGrp="1"/>
          </p:cNvSpPr>
          <p:nvPr>
            <p:ph type="body" sz="quarter" idx="15"/>
          </p:nvPr>
        </p:nvSpPr>
        <p:spPr>
          <a:xfrm>
            <a:off x="10556792" y="53503"/>
            <a:ext cx="1490697" cy="276225"/>
          </a:xfrm>
        </p:spPr>
        <p:txBody>
          <a:bodyPr anchor="ctr"/>
          <a:lstStyle>
            <a:lvl1pPr marL="0" indent="0">
              <a:buNone/>
              <a:defRPr sz="900"/>
            </a:lvl1pPr>
            <a:lvl2pPr marL="457200" indent="0">
              <a:buNone/>
              <a:defRPr sz="900"/>
            </a:lvl2pPr>
            <a:lvl3pPr marL="914400" indent="0">
              <a:buNone/>
              <a:defRPr sz="900"/>
            </a:lvl3pPr>
            <a:lvl4pPr marL="1371600" indent="0">
              <a:buNone/>
              <a:defRPr sz="900"/>
            </a:lvl4pPr>
            <a:lvl5pPr marL="0" indent="0" algn="l">
              <a:buNone/>
              <a:defRPr sz="9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3116464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ection divider full pag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6D468-0D94-4E76-B7B6-86C200FBCFB1}"/>
              </a:ext>
            </a:extLst>
          </p:cNvPr>
          <p:cNvSpPr>
            <a:spLocks noGrp="1"/>
          </p:cNvSpPr>
          <p:nvPr>
            <p:ph type="title" hasCustomPrompt="1"/>
          </p:nvPr>
        </p:nvSpPr>
        <p:spPr>
          <a:xfrm>
            <a:off x="609600" y="228600"/>
            <a:ext cx="10972800" cy="1143000"/>
          </a:xfrm>
        </p:spPr>
        <p:txBody>
          <a:bodyPr/>
          <a:lstStyle>
            <a:lvl1pPr algn="l">
              <a:defRPr b="1">
                <a:solidFill>
                  <a:schemeClr val="tx1"/>
                </a:solidFill>
              </a:defRPr>
            </a:lvl1pPr>
          </a:lstStyle>
          <a:p>
            <a:r>
              <a:rPr lang="en-US"/>
              <a:t>[Section divider]</a:t>
            </a:r>
          </a:p>
        </p:txBody>
      </p:sp>
    </p:spTree>
    <p:extLst>
      <p:ext uri="{BB962C8B-B14F-4D97-AF65-F5344CB8AC3E}">
        <p14:creationId xmlns:p14="http://schemas.microsoft.com/office/powerpoint/2010/main" val="3434826813"/>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Picture + Short Title">
    <p:bg>
      <p:bgRef idx="1001">
        <a:schemeClr val="bg2"/>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C61C9EC-4FC7-4BE2-A9CF-94B55115C77B}"/>
              </a:ext>
            </a:extLst>
          </p:cNvPr>
          <p:cNvSpPr>
            <a:spLocks noGrp="1"/>
          </p:cNvSpPr>
          <p:nvPr>
            <p:ph type="dt" sz="half" idx="10"/>
          </p:nvPr>
        </p:nvSpPr>
        <p:spPr/>
        <p:txBody>
          <a:bodyPr/>
          <a:lstStyle/>
          <a:p>
            <a:fld id="{846CE7D5-CF57-46EF-B807-FDD0502418D4}" type="datetimeFigureOut">
              <a:rPr lang="en-US" smtClean="0"/>
              <a:t>5/21/2026</a:t>
            </a:fld>
            <a:endParaRPr lang="en-US"/>
          </a:p>
        </p:txBody>
      </p:sp>
      <p:sp>
        <p:nvSpPr>
          <p:cNvPr id="4" name="Footer Placeholder 3">
            <a:extLst>
              <a:ext uri="{FF2B5EF4-FFF2-40B4-BE49-F238E27FC236}">
                <a16:creationId xmlns:a16="http://schemas.microsoft.com/office/drawing/2014/main" id="{ED51AABF-8337-40CD-B11B-CB3D45F9910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EFBFFE3-E15D-403D-A700-C969EA5DA2CE}"/>
              </a:ext>
            </a:extLst>
          </p:cNvPr>
          <p:cNvSpPr>
            <a:spLocks noGrp="1"/>
          </p:cNvSpPr>
          <p:nvPr>
            <p:ph type="sldNum" sz="quarter" idx="12"/>
          </p:nvPr>
        </p:nvSpPr>
        <p:spPr/>
        <p:txBody>
          <a:bodyPr/>
          <a:lstStyle/>
          <a:p>
            <a:fld id="{330EA680-D336-4FF7-8B7A-9848BB0A1C32}" type="slidenum">
              <a:rPr lang="en-US" smtClean="0"/>
              <a:t>‹#›</a:t>
            </a:fld>
            <a:endParaRPr lang="en-US"/>
          </a:p>
        </p:txBody>
      </p:sp>
      <p:sp>
        <p:nvSpPr>
          <p:cNvPr id="11" name="Picture Placeholder 10">
            <a:extLst>
              <a:ext uri="{FF2B5EF4-FFF2-40B4-BE49-F238E27FC236}">
                <a16:creationId xmlns:a16="http://schemas.microsoft.com/office/drawing/2014/main" id="{80CE0342-8066-4AFE-91AB-5E15637D8E8E}"/>
              </a:ext>
            </a:extLst>
          </p:cNvPr>
          <p:cNvSpPr>
            <a:spLocks noGrp="1"/>
          </p:cNvSpPr>
          <p:nvPr>
            <p:ph type="pic" sz="quarter" idx="13"/>
          </p:nvPr>
        </p:nvSpPr>
        <p:spPr>
          <a:xfrm>
            <a:off x="0" y="0"/>
            <a:ext cx="12192000" cy="5181600"/>
          </a:xfrm>
          <a:solidFill>
            <a:schemeClr val="bg1">
              <a:lumMod val="85000"/>
            </a:schemeClr>
          </a:solidFill>
        </p:spPr>
        <p:txBody>
          <a:bodyPr/>
          <a:lstStyle/>
          <a:p>
            <a:r>
              <a:rPr lang="en-US"/>
              <a:t>Click icon to add picture</a:t>
            </a:r>
          </a:p>
        </p:txBody>
      </p:sp>
      <p:sp>
        <p:nvSpPr>
          <p:cNvPr id="13" name="Text Placeholder 12">
            <a:extLst>
              <a:ext uri="{FF2B5EF4-FFF2-40B4-BE49-F238E27FC236}">
                <a16:creationId xmlns:a16="http://schemas.microsoft.com/office/drawing/2014/main" id="{77709A7C-0E42-4A70-A328-6BE723878979}"/>
              </a:ext>
            </a:extLst>
          </p:cNvPr>
          <p:cNvSpPr>
            <a:spLocks noGrp="1"/>
          </p:cNvSpPr>
          <p:nvPr>
            <p:ph type="body" sz="quarter" idx="14" hasCustomPrompt="1"/>
          </p:nvPr>
        </p:nvSpPr>
        <p:spPr>
          <a:xfrm>
            <a:off x="0" y="5181600"/>
            <a:ext cx="12192000" cy="1676400"/>
          </a:xfrm>
          <a:solidFill>
            <a:schemeClr val="tx2"/>
          </a:solidFill>
        </p:spPr>
        <p:txBody>
          <a:bodyPr>
            <a:normAutofit/>
          </a:bodyPr>
          <a:lstStyle>
            <a:lvl1pPr marL="0" indent="0">
              <a:buNone/>
              <a:defRPr b="0" i="1">
                <a:solidFill>
                  <a:schemeClr val="bg1"/>
                </a:solidFill>
              </a:defRPr>
            </a:lvl1pPr>
            <a:lvl2pPr marL="457200" indent="0">
              <a:buNone/>
              <a:defRPr sz="3200" i="1">
                <a:solidFill>
                  <a:schemeClr val="bg1"/>
                </a:solidFill>
              </a:defRPr>
            </a:lvl2pPr>
          </a:lstStyle>
          <a:p>
            <a:pPr lvl="1"/>
            <a:r>
              <a:rPr lang="en-US"/>
              <a:t>[Quote]</a:t>
            </a:r>
          </a:p>
        </p:txBody>
      </p:sp>
    </p:spTree>
    <p:extLst>
      <p:ext uri="{BB962C8B-B14F-4D97-AF65-F5344CB8AC3E}">
        <p14:creationId xmlns:p14="http://schemas.microsoft.com/office/powerpoint/2010/main" val="3110008956"/>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itle Side - Classic all white">
    <p:spTree>
      <p:nvGrpSpPr>
        <p:cNvPr id="1" name=""/>
        <p:cNvGrpSpPr/>
        <p:nvPr/>
      </p:nvGrpSpPr>
      <p:grpSpPr>
        <a:xfrm>
          <a:off x="0" y="0"/>
          <a:ext cx="0" cy="0"/>
          <a:chOff x="0" y="0"/>
          <a:chExt cx="0" cy="0"/>
        </a:xfrm>
      </p:grpSpPr>
      <p:sp>
        <p:nvSpPr>
          <p:cNvPr id="18" name="Rectangle 17"/>
          <p:cNvSpPr/>
          <p:nvPr userDrawn="1"/>
        </p:nvSpPr>
        <p:spPr>
          <a:xfrm>
            <a:off x="406401" y="6019800"/>
            <a:ext cx="11379201" cy="228600"/>
          </a:xfrm>
          <a:prstGeom prst="rect">
            <a:avLst/>
          </a:prstGeom>
          <a:solidFill>
            <a:srgbClr val="A719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00" i="1">
                <a:solidFill>
                  <a:schemeClr val="bg1"/>
                </a:solidFill>
              </a:rPr>
              <a:t>govlab.hks.harvard.edu</a:t>
            </a:r>
            <a:endParaRPr lang="en-US" sz="1600" i="1">
              <a:solidFill>
                <a:schemeClr val="bg1"/>
              </a:solidFill>
            </a:endParaRPr>
          </a:p>
        </p:txBody>
      </p:sp>
      <p:sp>
        <p:nvSpPr>
          <p:cNvPr id="3074" name="Rectangle 2"/>
          <p:cNvSpPr>
            <a:spLocks noGrp="1" noChangeArrowheads="1"/>
          </p:cNvSpPr>
          <p:nvPr userDrawn="1">
            <p:ph type="ctrTitle" hasCustomPrompt="1"/>
          </p:nvPr>
        </p:nvSpPr>
        <p:spPr>
          <a:xfrm>
            <a:off x="1320800" y="1828801"/>
            <a:ext cx="9550400" cy="1150937"/>
          </a:xfrm>
        </p:spPr>
        <p:txBody>
          <a:bodyPr>
            <a:noAutofit/>
          </a:bodyPr>
          <a:lstStyle>
            <a:lvl1pPr algn="l">
              <a:defRPr sz="3600" b="1">
                <a:solidFill>
                  <a:srgbClr val="AE2431"/>
                </a:solidFill>
                <a:latin typeface="+mj-lt"/>
                <a:ea typeface="Verdana" panose="020B0604030504040204" pitchFamily="34" charset="0"/>
                <a:cs typeface="Verdana" panose="020B0604030504040204" pitchFamily="34" charset="0"/>
              </a:defRPr>
            </a:lvl1pPr>
          </a:lstStyle>
          <a:p>
            <a:pPr lvl="0"/>
            <a:r>
              <a:rPr lang="en-US" altLang="en-US" noProof="0"/>
              <a:t>[Title]</a:t>
            </a:r>
          </a:p>
        </p:txBody>
      </p:sp>
      <p:sp>
        <p:nvSpPr>
          <p:cNvPr id="3075" name="Rectangle 3"/>
          <p:cNvSpPr>
            <a:spLocks noGrp="1" noChangeArrowheads="1"/>
          </p:cNvSpPr>
          <p:nvPr userDrawn="1">
            <p:ph type="subTitle" idx="1" hasCustomPrompt="1"/>
          </p:nvPr>
        </p:nvSpPr>
        <p:spPr>
          <a:xfrm>
            <a:off x="1320800" y="3114884"/>
            <a:ext cx="9550400" cy="914400"/>
          </a:xfrm>
        </p:spPr>
        <p:txBody>
          <a:bodyPr>
            <a:noAutofit/>
          </a:bodyPr>
          <a:lstStyle>
            <a:lvl1pPr marL="0" indent="0">
              <a:buNone/>
              <a:defRPr sz="2800">
                <a:latin typeface="+mj-lt"/>
                <a:ea typeface="Verdana" panose="020B0604030504040204" pitchFamily="34" charset="0"/>
                <a:cs typeface="Verdana" panose="020B0604030504040204" pitchFamily="34" charset="0"/>
              </a:defRPr>
            </a:lvl1pPr>
          </a:lstStyle>
          <a:p>
            <a:pPr lvl="0"/>
            <a:r>
              <a:rPr lang="en-US" altLang="en-US" noProof="0"/>
              <a:t>[Subtitle]</a:t>
            </a:r>
          </a:p>
        </p:txBody>
      </p:sp>
      <p:pic>
        <p:nvPicPr>
          <p:cNvPr id="2" name="Picture 1">
            <a:extLst>
              <a:ext uri="{FF2B5EF4-FFF2-40B4-BE49-F238E27FC236}">
                <a16:creationId xmlns:a16="http://schemas.microsoft.com/office/drawing/2014/main" id="{4518B136-1403-4E30-A0BD-F39C97836CB1}"/>
              </a:ext>
            </a:extLst>
          </p:cNvPr>
          <p:cNvPicPr>
            <a:picLocks noChangeAspect="1"/>
          </p:cNvPicPr>
          <p:nvPr userDrawn="1"/>
        </p:nvPicPr>
        <p:blipFill>
          <a:blip r:embed="rId2"/>
          <a:stretch>
            <a:fillRect/>
          </a:stretch>
        </p:blipFill>
        <p:spPr>
          <a:xfrm>
            <a:off x="533400" y="401128"/>
            <a:ext cx="2999219" cy="480302"/>
          </a:xfrm>
          <a:prstGeom prst="rect">
            <a:avLst/>
          </a:prstGeom>
        </p:spPr>
      </p:pic>
      <p:sp>
        <p:nvSpPr>
          <p:cNvPr id="10" name="Text Placeholder 3">
            <a:extLst>
              <a:ext uri="{FF2B5EF4-FFF2-40B4-BE49-F238E27FC236}">
                <a16:creationId xmlns:a16="http://schemas.microsoft.com/office/drawing/2014/main" id="{314D6DE6-EAE8-4326-B578-614EF1110E87}"/>
              </a:ext>
            </a:extLst>
          </p:cNvPr>
          <p:cNvSpPr>
            <a:spLocks noGrp="1"/>
          </p:cNvSpPr>
          <p:nvPr>
            <p:ph type="body" sz="quarter" idx="10" hasCustomPrompt="1"/>
          </p:nvPr>
        </p:nvSpPr>
        <p:spPr>
          <a:xfrm>
            <a:off x="1322818" y="4164430"/>
            <a:ext cx="9548381" cy="340066"/>
          </a:xfrm>
        </p:spPr>
        <p:txBody>
          <a:bodyPr/>
          <a:lstStyle>
            <a:lvl1pPr marL="0" indent="0">
              <a:buNone/>
              <a:defRPr/>
            </a:lvl1pPr>
            <a:lvl5pPr marL="0" indent="0">
              <a:buNone/>
              <a:defRPr>
                <a:solidFill>
                  <a:schemeClr val="accent5"/>
                </a:solidFill>
              </a:defRPr>
            </a:lvl5pPr>
          </a:lstStyle>
          <a:p>
            <a:pPr lvl="4"/>
            <a:r>
              <a:rPr lang="en-US"/>
              <a:t>[Date]</a:t>
            </a:r>
          </a:p>
        </p:txBody>
      </p:sp>
    </p:spTree>
    <p:extLst>
      <p:ext uri="{BB962C8B-B14F-4D97-AF65-F5344CB8AC3E}">
        <p14:creationId xmlns:p14="http://schemas.microsoft.com/office/powerpoint/2010/main" val="2969956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emplate tip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7948C36-D148-46A7-A7C1-68EED183F7C0}"/>
              </a:ext>
            </a:extLst>
          </p:cNvPr>
          <p:cNvSpPr>
            <a:spLocks noGrp="1"/>
          </p:cNvSpPr>
          <p:nvPr>
            <p:ph type="dt" sz="half" idx="10"/>
          </p:nvPr>
        </p:nvSpPr>
        <p:spPr/>
        <p:txBody>
          <a:bodyPr/>
          <a:lstStyle/>
          <a:p>
            <a:fld id="{846CE7D5-CF57-46EF-B807-FDD0502418D4}" type="datetimeFigureOut">
              <a:rPr lang="en-US" smtClean="0"/>
              <a:t>5/21/2026</a:t>
            </a:fld>
            <a:endParaRPr lang="en-US"/>
          </a:p>
        </p:txBody>
      </p:sp>
      <p:sp>
        <p:nvSpPr>
          <p:cNvPr id="4" name="Footer Placeholder 3">
            <a:extLst>
              <a:ext uri="{FF2B5EF4-FFF2-40B4-BE49-F238E27FC236}">
                <a16:creationId xmlns:a16="http://schemas.microsoft.com/office/drawing/2014/main" id="{D4B39605-D607-44E7-A647-1D1082830B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0BC1D8-4B17-46F2-B982-11F3F91216A0}"/>
              </a:ext>
            </a:extLst>
          </p:cNvPr>
          <p:cNvSpPr>
            <a:spLocks noGrp="1"/>
          </p:cNvSpPr>
          <p:nvPr>
            <p:ph type="sldNum" sz="quarter" idx="12"/>
          </p:nvPr>
        </p:nvSpPr>
        <p:spPr/>
        <p:txBody>
          <a:bodyPr/>
          <a:lstStyle/>
          <a:p>
            <a:fld id="{330EA680-D336-4FF7-8B7A-9848BB0A1C32}" type="slidenum">
              <a:rPr lang="en-US" smtClean="0"/>
              <a:t>‹#›</a:t>
            </a:fld>
            <a:endParaRPr lang="en-US"/>
          </a:p>
        </p:txBody>
      </p:sp>
      <p:sp>
        <p:nvSpPr>
          <p:cNvPr id="7" name="TextBox 6">
            <a:extLst>
              <a:ext uri="{FF2B5EF4-FFF2-40B4-BE49-F238E27FC236}">
                <a16:creationId xmlns:a16="http://schemas.microsoft.com/office/drawing/2014/main" id="{A0E54804-DF4B-4F87-8425-74C511AE09D5}"/>
              </a:ext>
            </a:extLst>
          </p:cNvPr>
          <p:cNvSpPr txBox="1"/>
          <p:nvPr/>
        </p:nvSpPr>
        <p:spPr>
          <a:xfrm>
            <a:off x="609600" y="1245711"/>
            <a:ext cx="2888974" cy="2185214"/>
          </a:xfrm>
          <a:prstGeom prst="rect">
            <a:avLst/>
          </a:prstGeom>
          <a:noFill/>
        </p:spPr>
        <p:txBody>
          <a:bodyPr wrap="square" rtlCol="0">
            <a:spAutoFit/>
          </a:bodyPr>
          <a:lstStyle/>
          <a:p>
            <a:r>
              <a:rPr lang="en-US" sz="2800" b="1"/>
              <a:t>FONTS</a:t>
            </a:r>
          </a:p>
          <a:p>
            <a:endParaRPr lang="en-US"/>
          </a:p>
          <a:p>
            <a:r>
              <a:rPr lang="en-US"/>
              <a:t>Please use Arial font throughout the deck.</a:t>
            </a:r>
          </a:p>
          <a:p>
            <a:endParaRPr lang="en-US"/>
          </a:p>
          <a:p>
            <a:r>
              <a:rPr lang="en-US"/>
              <a:t>Headings should be </a:t>
            </a:r>
            <a:r>
              <a:rPr lang="en-US" b="1"/>
              <a:t>bolded.</a:t>
            </a:r>
          </a:p>
        </p:txBody>
      </p:sp>
      <p:sp>
        <p:nvSpPr>
          <p:cNvPr id="9" name="TextBox 8">
            <a:extLst>
              <a:ext uri="{FF2B5EF4-FFF2-40B4-BE49-F238E27FC236}">
                <a16:creationId xmlns:a16="http://schemas.microsoft.com/office/drawing/2014/main" id="{7DAFAF52-51E8-4A2C-BF0E-306D8E4D6FB2}"/>
              </a:ext>
            </a:extLst>
          </p:cNvPr>
          <p:cNvSpPr txBox="1"/>
          <p:nvPr/>
        </p:nvSpPr>
        <p:spPr>
          <a:xfrm>
            <a:off x="3764445" y="1245711"/>
            <a:ext cx="3977309" cy="5124480"/>
          </a:xfrm>
          <a:prstGeom prst="rect">
            <a:avLst/>
          </a:prstGeom>
          <a:noFill/>
        </p:spPr>
        <p:txBody>
          <a:bodyPr wrap="square" rtlCol="0">
            <a:spAutoFit/>
          </a:bodyPr>
          <a:lstStyle/>
          <a:p>
            <a:r>
              <a:rPr lang="en-US" sz="2800" b="1"/>
              <a:t>LOGO USAGE</a:t>
            </a:r>
          </a:p>
          <a:p>
            <a:endParaRPr lang="en-US"/>
          </a:p>
          <a:p>
            <a:pPr marL="285750" indent="-285750">
              <a:buFont typeface="Arial" panose="020B0604020202020204" pitchFamily="34" charset="0"/>
              <a:buChar char="•"/>
            </a:pPr>
            <a:r>
              <a:rPr lang="en-US" sz="1400" b="1"/>
              <a:t>Default to gov’t logo and template where permitted</a:t>
            </a:r>
            <a:r>
              <a:rPr lang="en-US" sz="1400"/>
              <a:t>; where gov’t logo/template isn’t appropriate or permitted, use our logo and template</a:t>
            </a:r>
          </a:p>
          <a:p>
            <a:pPr marL="285750" indent="-285750">
              <a:buFont typeface="Arial" panose="020B0604020202020204" pitchFamily="34" charset="0"/>
              <a:buChar char="•"/>
            </a:pPr>
            <a:r>
              <a:rPr lang="en-US" sz="1400"/>
              <a:t>All references to the GPL should be to “the Harvard Kennedy School/HKS GPL,” </a:t>
            </a:r>
            <a:r>
              <a:rPr lang="en-US" sz="1400" b="1"/>
              <a:t>not “Harvard GPL” and never “Harvard”</a:t>
            </a:r>
            <a:endParaRPr lang="en-US" sz="1400" b="0"/>
          </a:p>
          <a:p>
            <a:pPr marL="285750" indent="-285750">
              <a:buFont typeface="Arial" panose="020B0604020202020204" pitchFamily="34" charset="0"/>
              <a:buChar char="•"/>
            </a:pPr>
            <a:r>
              <a:rPr lang="en-US" sz="1400" b="1"/>
              <a:t>Do not use Harvard logo</a:t>
            </a:r>
          </a:p>
          <a:p>
            <a:pPr marL="742950" lvl="1" indent="-285750">
              <a:buFont typeface="Arial" panose="020B0604020202020204" pitchFamily="34" charset="0"/>
              <a:buChar char="•"/>
            </a:pPr>
            <a:r>
              <a:rPr lang="en-US" sz="1100"/>
              <a:t>Harvard shield </a:t>
            </a:r>
            <a:r>
              <a:rPr lang="en-US" sz="1100" b="1"/>
              <a:t>cannot be used independently </a:t>
            </a:r>
            <a:r>
              <a:rPr lang="en-US" sz="1100"/>
              <a:t>from the GPL logo </a:t>
            </a:r>
          </a:p>
          <a:p>
            <a:pPr marL="285750" lvl="0" indent="-285750">
              <a:buFont typeface="Arial" panose="020B0604020202020204" pitchFamily="34" charset="0"/>
              <a:buChar char="•"/>
            </a:pPr>
            <a:r>
              <a:rPr lang="en-US" sz="1400"/>
              <a:t>Only use the GPL logo w/ HKS shield </a:t>
            </a:r>
            <a:r>
              <a:rPr lang="en-US" sz="1400" b="1"/>
              <a:t>on its own—no co-branding</a:t>
            </a:r>
          </a:p>
          <a:p>
            <a:pPr marL="742950" lvl="1" indent="-285750">
              <a:buFont typeface="Arial" panose="020B0604020202020204" pitchFamily="34" charset="0"/>
              <a:buChar char="•"/>
            </a:pPr>
            <a:r>
              <a:rPr lang="en-US" sz="1100"/>
              <a:t>Same applies for Harvard name</a:t>
            </a:r>
          </a:p>
          <a:p>
            <a:pPr marL="285750" indent="-285750">
              <a:buFont typeface="Arial" panose="020B0604020202020204" pitchFamily="34" charset="0"/>
              <a:buChar char="•"/>
            </a:pPr>
            <a:r>
              <a:rPr lang="en-US" sz="1400"/>
              <a:t>Text-only GPL logo (no Harvard name) </a:t>
            </a:r>
            <a:r>
              <a:rPr lang="en-US" sz="1400" b="1"/>
              <a:t>can be used </a:t>
            </a:r>
            <a:r>
              <a:rPr lang="en-US" sz="1400"/>
              <a:t>with others’ logos</a:t>
            </a:r>
          </a:p>
          <a:p>
            <a:pPr marL="285750" indent="-285750">
              <a:buFont typeface="Arial" panose="020B0604020202020204" pitchFamily="34" charset="0"/>
              <a:buChar char="•"/>
            </a:pPr>
            <a:r>
              <a:rPr lang="en-US" sz="1400"/>
              <a:t>Logo scenarios:</a:t>
            </a:r>
          </a:p>
          <a:p>
            <a:pPr marL="742950" lvl="1" indent="-285750">
              <a:buFont typeface="Arial" panose="020B0604020202020204" pitchFamily="34" charset="0"/>
              <a:buChar char="•"/>
            </a:pPr>
            <a:r>
              <a:rPr lang="en-US" sz="1100"/>
              <a:t>Can the GPL logo with Harvard shield appear next to third parties’ logos on something we collaborated on? </a:t>
            </a:r>
            <a:r>
              <a:rPr lang="en-US" sz="1100" b="1"/>
              <a:t>No.</a:t>
            </a:r>
          </a:p>
          <a:p>
            <a:pPr marL="742950" lvl="1" indent="-285750">
              <a:buFont typeface="Arial" panose="020B0604020202020204" pitchFamily="34" charset="0"/>
              <a:buChar char="•"/>
            </a:pPr>
            <a:r>
              <a:rPr lang="en-US" sz="1100"/>
              <a:t>Can the GPL text-only logo appear next to third parties’ logos on something we collaborated on? </a:t>
            </a:r>
            <a:r>
              <a:rPr lang="en-US" sz="1100" b="1"/>
              <a:t>Yes!</a:t>
            </a:r>
          </a:p>
        </p:txBody>
      </p:sp>
      <p:sp>
        <p:nvSpPr>
          <p:cNvPr id="11" name="TextBox 10">
            <a:extLst>
              <a:ext uri="{FF2B5EF4-FFF2-40B4-BE49-F238E27FC236}">
                <a16:creationId xmlns:a16="http://schemas.microsoft.com/office/drawing/2014/main" id="{D8832099-DEA5-4C43-8D95-276392932871}"/>
              </a:ext>
            </a:extLst>
          </p:cNvPr>
          <p:cNvSpPr txBox="1"/>
          <p:nvPr/>
        </p:nvSpPr>
        <p:spPr>
          <a:xfrm>
            <a:off x="8388626" y="1245711"/>
            <a:ext cx="3183710" cy="2185214"/>
          </a:xfrm>
          <a:prstGeom prst="rect">
            <a:avLst/>
          </a:prstGeom>
          <a:noFill/>
        </p:spPr>
        <p:txBody>
          <a:bodyPr wrap="square" rtlCol="0">
            <a:spAutoFit/>
          </a:bodyPr>
          <a:lstStyle/>
          <a:p>
            <a:r>
              <a:rPr lang="en-US" sz="2800" b="1"/>
              <a:t>COLORS</a:t>
            </a:r>
          </a:p>
          <a:p>
            <a:endParaRPr lang="en-US"/>
          </a:p>
          <a:p>
            <a:r>
              <a:rPr lang="en-US"/>
              <a:t>Please use the HKS Color Palette (in slide 1).</a:t>
            </a:r>
          </a:p>
          <a:p>
            <a:endParaRPr lang="en-US"/>
          </a:p>
          <a:p>
            <a:r>
              <a:rPr lang="en-US"/>
              <a:t>For charts and graphs, please use the graph colors.</a:t>
            </a:r>
          </a:p>
        </p:txBody>
      </p:sp>
      <p:sp>
        <p:nvSpPr>
          <p:cNvPr id="13" name="Rectangle 12">
            <a:extLst>
              <a:ext uri="{FF2B5EF4-FFF2-40B4-BE49-F238E27FC236}">
                <a16:creationId xmlns:a16="http://schemas.microsoft.com/office/drawing/2014/main" id="{1E43D681-3A88-4D66-88A8-AE4F4644FB98}"/>
              </a:ext>
            </a:extLst>
          </p:cNvPr>
          <p:cNvSpPr/>
          <p:nvPr/>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5B1B1B82-E21A-4B44-B290-BB29C4E509D3}"/>
              </a:ext>
            </a:extLst>
          </p:cNvPr>
          <p:cNvSpPr/>
          <p:nvPr/>
        </p:nvSpPr>
        <p:spPr>
          <a:xfrm>
            <a:off x="480204" y="257546"/>
            <a:ext cx="5524846" cy="584775"/>
          </a:xfrm>
          <a:prstGeom prst="rect">
            <a:avLst/>
          </a:prstGeom>
        </p:spPr>
        <p:txBody>
          <a:bodyPr wrap="none">
            <a:spAutoFit/>
          </a:bodyPr>
          <a:lstStyle/>
          <a:p>
            <a:r>
              <a:rPr lang="en-US" sz="3200" b="1"/>
              <a:t>Tips for using this template</a:t>
            </a:r>
          </a:p>
        </p:txBody>
      </p:sp>
    </p:spTree>
    <p:extLst>
      <p:ext uri="{BB962C8B-B14F-4D97-AF65-F5344CB8AC3E}">
        <p14:creationId xmlns:p14="http://schemas.microsoft.com/office/powerpoint/2010/main" val="2185238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ide - Classic">
    <p:spTree>
      <p:nvGrpSpPr>
        <p:cNvPr id="1" name=""/>
        <p:cNvGrpSpPr/>
        <p:nvPr/>
      </p:nvGrpSpPr>
      <p:grpSpPr>
        <a:xfrm>
          <a:off x="0" y="0"/>
          <a:ext cx="0" cy="0"/>
          <a:chOff x="0" y="0"/>
          <a:chExt cx="0" cy="0"/>
        </a:xfrm>
      </p:grpSpPr>
      <p:sp>
        <p:nvSpPr>
          <p:cNvPr id="11" name="Rectangle 10"/>
          <p:cNvSpPr/>
          <p:nvPr/>
        </p:nvSpPr>
        <p:spPr>
          <a:xfrm>
            <a:off x="406401" y="1100847"/>
            <a:ext cx="11379201" cy="4838783"/>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Rectangle 17"/>
          <p:cNvSpPr/>
          <p:nvPr/>
        </p:nvSpPr>
        <p:spPr>
          <a:xfrm>
            <a:off x="406401" y="6019800"/>
            <a:ext cx="11379201" cy="228600"/>
          </a:xfrm>
          <a:prstGeom prst="rect">
            <a:avLst/>
          </a:prstGeom>
          <a:solidFill>
            <a:srgbClr val="A719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00" i="1">
                <a:solidFill>
                  <a:schemeClr val="bg1"/>
                </a:solidFill>
              </a:rPr>
              <a:t>govlab.hks.harvard.edu</a:t>
            </a:r>
            <a:endParaRPr lang="en-US" sz="1600" i="1">
              <a:solidFill>
                <a:schemeClr val="bg1"/>
              </a:solidFill>
            </a:endParaRPr>
          </a:p>
        </p:txBody>
      </p:sp>
      <p:sp>
        <p:nvSpPr>
          <p:cNvPr id="3074" name="Rectangle 2"/>
          <p:cNvSpPr>
            <a:spLocks noGrp="1" noChangeArrowheads="1"/>
          </p:cNvSpPr>
          <p:nvPr>
            <p:ph type="ctrTitle" hasCustomPrompt="1"/>
          </p:nvPr>
        </p:nvSpPr>
        <p:spPr>
          <a:xfrm>
            <a:off x="1320800" y="1828801"/>
            <a:ext cx="9550400" cy="1150937"/>
          </a:xfrm>
        </p:spPr>
        <p:txBody>
          <a:bodyPr>
            <a:normAutofit/>
          </a:bodyPr>
          <a:lstStyle>
            <a:lvl1pPr algn="l">
              <a:defRPr sz="3600" b="1">
                <a:solidFill>
                  <a:srgbClr val="AE2431"/>
                </a:solidFill>
                <a:latin typeface="+mj-lt"/>
                <a:ea typeface="Verdana" panose="020B0604030504040204" pitchFamily="34" charset="0"/>
                <a:cs typeface="Verdana" panose="020B0604030504040204" pitchFamily="34" charset="0"/>
              </a:defRPr>
            </a:lvl1pPr>
          </a:lstStyle>
          <a:p>
            <a:pPr lvl="0"/>
            <a:r>
              <a:rPr lang="en-US" altLang="en-US" noProof="0"/>
              <a:t>[Title]</a:t>
            </a:r>
          </a:p>
        </p:txBody>
      </p:sp>
      <p:sp>
        <p:nvSpPr>
          <p:cNvPr id="3075" name="Rectangle 3"/>
          <p:cNvSpPr>
            <a:spLocks noGrp="1" noChangeArrowheads="1"/>
          </p:cNvSpPr>
          <p:nvPr>
            <p:ph type="subTitle" idx="1" hasCustomPrompt="1"/>
          </p:nvPr>
        </p:nvSpPr>
        <p:spPr>
          <a:xfrm>
            <a:off x="1320800" y="3114884"/>
            <a:ext cx="9550400" cy="914400"/>
          </a:xfrm>
        </p:spPr>
        <p:txBody>
          <a:bodyPr>
            <a:normAutofit/>
          </a:bodyPr>
          <a:lstStyle>
            <a:lvl1pPr marL="0" indent="0">
              <a:buNone/>
              <a:defRPr sz="2400">
                <a:latin typeface="+mj-lt"/>
                <a:ea typeface="Verdana" panose="020B0604030504040204" pitchFamily="34" charset="0"/>
                <a:cs typeface="Verdana" panose="020B0604030504040204" pitchFamily="34" charset="0"/>
              </a:defRPr>
            </a:lvl1pPr>
          </a:lstStyle>
          <a:p>
            <a:pPr lvl="0"/>
            <a:r>
              <a:rPr lang="en-US" altLang="en-US" noProof="0"/>
              <a:t>[Subtitle]</a:t>
            </a:r>
          </a:p>
        </p:txBody>
      </p:sp>
      <p:pic>
        <p:nvPicPr>
          <p:cNvPr id="2" name="Picture 1">
            <a:extLst>
              <a:ext uri="{FF2B5EF4-FFF2-40B4-BE49-F238E27FC236}">
                <a16:creationId xmlns:a16="http://schemas.microsoft.com/office/drawing/2014/main" id="{4518B136-1403-4E30-A0BD-F39C97836CB1}"/>
              </a:ext>
            </a:extLst>
          </p:cNvPr>
          <p:cNvPicPr>
            <a:picLocks noChangeAspect="1"/>
          </p:cNvPicPr>
          <p:nvPr/>
        </p:nvPicPr>
        <p:blipFill>
          <a:blip r:embed="rId2"/>
          <a:stretch>
            <a:fillRect/>
          </a:stretch>
        </p:blipFill>
        <p:spPr>
          <a:xfrm>
            <a:off x="533400" y="401128"/>
            <a:ext cx="2999219" cy="480302"/>
          </a:xfrm>
          <a:prstGeom prst="rect">
            <a:avLst/>
          </a:prstGeom>
        </p:spPr>
      </p:pic>
      <p:sp>
        <p:nvSpPr>
          <p:cNvPr id="8" name="Text Placeholder 3">
            <a:extLst>
              <a:ext uri="{FF2B5EF4-FFF2-40B4-BE49-F238E27FC236}">
                <a16:creationId xmlns:a16="http://schemas.microsoft.com/office/drawing/2014/main" id="{0AC5D06F-8BD9-4B89-AB4A-26F406ABBA41}"/>
              </a:ext>
            </a:extLst>
          </p:cNvPr>
          <p:cNvSpPr>
            <a:spLocks noGrp="1"/>
          </p:cNvSpPr>
          <p:nvPr>
            <p:ph type="body" sz="quarter" idx="10" hasCustomPrompt="1"/>
          </p:nvPr>
        </p:nvSpPr>
        <p:spPr>
          <a:xfrm>
            <a:off x="1320800" y="4391025"/>
            <a:ext cx="9550400" cy="279400"/>
          </a:xfrm>
        </p:spPr>
        <p:txBody>
          <a:bodyPr anchor="ctr"/>
          <a:lstStyle>
            <a:lvl1pPr marL="0" indent="0">
              <a:buNone/>
              <a:defRPr sz="2000">
                <a:solidFill>
                  <a:schemeClr val="tx1">
                    <a:lumMod val="50000"/>
                    <a:lumOff val="50000"/>
                  </a:schemeClr>
                </a:solidFill>
              </a:defRPr>
            </a:lvl1pPr>
          </a:lstStyle>
          <a:p>
            <a:pPr lvl="0"/>
            <a:r>
              <a:rPr lang="en-US"/>
              <a:t>[Date]</a:t>
            </a:r>
          </a:p>
        </p:txBody>
      </p:sp>
    </p:spTree>
    <p:extLst>
      <p:ext uri="{BB962C8B-B14F-4D97-AF65-F5344CB8AC3E}">
        <p14:creationId xmlns:p14="http://schemas.microsoft.com/office/powerpoint/2010/main" val="4006631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Title Slide - Modern">
    <p:spTree>
      <p:nvGrpSpPr>
        <p:cNvPr id="1" name=""/>
        <p:cNvGrpSpPr/>
        <p:nvPr/>
      </p:nvGrpSpPr>
      <p:grpSpPr>
        <a:xfrm>
          <a:off x="0" y="0"/>
          <a:ext cx="0" cy="0"/>
          <a:chOff x="0" y="0"/>
          <a:chExt cx="0" cy="0"/>
        </a:xfrm>
      </p:grpSpPr>
      <p:sp>
        <p:nvSpPr>
          <p:cNvPr id="11" name="Rectangle 10"/>
          <p:cNvSpPr/>
          <p:nvPr/>
        </p:nvSpPr>
        <p:spPr>
          <a:xfrm>
            <a:off x="1066799" y="2039593"/>
            <a:ext cx="10058402" cy="2761006"/>
          </a:xfrm>
          <a:prstGeom prst="rect">
            <a:avLst/>
          </a:prstGeom>
          <a:solidFill>
            <a:schemeClr val="bg1"/>
          </a:solidFill>
          <a:ln w="28575">
            <a:solidFill>
              <a:schemeClr val="bg1">
                <a:lumMod val="85000"/>
              </a:schemeClr>
            </a:solidFill>
          </a:ln>
          <a:effectLst>
            <a:outerShdw blurRad="50800" dist="38100" dir="2700000" algn="tl" rotWithShape="0">
              <a:schemeClr val="tx1">
                <a:lumMod val="50000"/>
                <a:lumOff val="5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Rectangle 14"/>
          <p:cNvSpPr/>
          <p:nvPr/>
        </p:nvSpPr>
        <p:spPr>
          <a:xfrm>
            <a:off x="1066800" y="4813953"/>
            <a:ext cx="10058401" cy="58393"/>
          </a:xfrm>
          <a:prstGeom prst="rect">
            <a:avLst/>
          </a:prstGeom>
          <a:solidFill>
            <a:schemeClr val="bg1">
              <a:lumMod val="85000"/>
            </a:schemeClr>
          </a:solidFill>
          <a:ln>
            <a:solidFill>
              <a:schemeClr val="bg1">
                <a:lumMod val="85000"/>
              </a:schemeClr>
            </a:solidFill>
          </a:ln>
          <a:effectLst>
            <a:outerShdw blurRad="50800" dist="38100" dir="2700000" algn="tl" rotWithShape="0">
              <a:schemeClr val="tx1">
                <a:lumMod val="50000"/>
                <a:lumOff val="5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Rectangle 17"/>
          <p:cNvSpPr/>
          <p:nvPr/>
        </p:nvSpPr>
        <p:spPr>
          <a:xfrm>
            <a:off x="0" y="6608484"/>
            <a:ext cx="12192000" cy="250494"/>
          </a:xfrm>
          <a:prstGeom prst="rect">
            <a:avLst/>
          </a:prstGeom>
          <a:solidFill>
            <a:srgbClr val="A71930"/>
          </a:solidFill>
          <a:ln>
            <a:solidFill>
              <a:srgbClr val="A71930"/>
            </a:solidFill>
          </a:ln>
          <a:effectLst>
            <a:outerShdw blurRad="50800" dist="38100" dir="2700000" algn="tl" rotWithShape="0">
              <a:schemeClr val="tx1">
                <a:lumMod val="50000"/>
                <a:lumOff val="5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00" i="1">
                <a:solidFill>
                  <a:schemeClr val="bg1"/>
                </a:solidFill>
              </a:rPr>
              <a:t>govlab.hks.harvard.edu</a:t>
            </a:r>
            <a:endParaRPr lang="en-US" sz="1600" i="1">
              <a:solidFill>
                <a:schemeClr val="bg1"/>
              </a:solidFill>
            </a:endParaRPr>
          </a:p>
        </p:txBody>
      </p:sp>
      <p:sp>
        <p:nvSpPr>
          <p:cNvPr id="3074" name="Rectangle 2"/>
          <p:cNvSpPr>
            <a:spLocks noGrp="1" noChangeArrowheads="1"/>
          </p:cNvSpPr>
          <p:nvPr>
            <p:ph type="ctrTitle" hasCustomPrompt="1"/>
          </p:nvPr>
        </p:nvSpPr>
        <p:spPr>
          <a:xfrm>
            <a:off x="1193799" y="2260258"/>
            <a:ext cx="9550400" cy="1150937"/>
          </a:xfrm>
        </p:spPr>
        <p:txBody>
          <a:bodyPr>
            <a:normAutofit/>
          </a:bodyPr>
          <a:lstStyle>
            <a:lvl1pPr algn="l">
              <a:defRPr sz="4000" b="1">
                <a:solidFill>
                  <a:schemeClr val="accent2"/>
                </a:solidFill>
                <a:latin typeface="+mj-lt"/>
                <a:ea typeface="Verdana" panose="020B0604030504040204" pitchFamily="34" charset="0"/>
                <a:cs typeface="Verdana" panose="020B0604030504040204" pitchFamily="34" charset="0"/>
              </a:defRPr>
            </a:lvl1pPr>
          </a:lstStyle>
          <a:p>
            <a:pPr lvl="0"/>
            <a:r>
              <a:rPr lang="en-US" altLang="en-US" noProof="0"/>
              <a:t>[Title]</a:t>
            </a:r>
          </a:p>
        </p:txBody>
      </p:sp>
      <p:pic>
        <p:nvPicPr>
          <p:cNvPr id="2" name="Picture 1">
            <a:extLst>
              <a:ext uri="{FF2B5EF4-FFF2-40B4-BE49-F238E27FC236}">
                <a16:creationId xmlns:a16="http://schemas.microsoft.com/office/drawing/2014/main" id="{4518B136-1403-4E30-A0BD-F39C97836CB1}"/>
              </a:ext>
            </a:extLst>
          </p:cNvPr>
          <p:cNvPicPr>
            <a:picLocks noChangeAspect="1"/>
          </p:cNvPicPr>
          <p:nvPr/>
        </p:nvPicPr>
        <p:blipFill>
          <a:blip r:embed="rId2"/>
          <a:stretch>
            <a:fillRect/>
          </a:stretch>
        </p:blipFill>
        <p:spPr>
          <a:xfrm>
            <a:off x="1041395" y="5335982"/>
            <a:ext cx="2999219" cy="475007"/>
          </a:xfrm>
          <a:prstGeom prst="rect">
            <a:avLst/>
          </a:prstGeom>
        </p:spPr>
      </p:pic>
      <p:sp>
        <p:nvSpPr>
          <p:cNvPr id="8" name="Rectangle 7">
            <a:extLst>
              <a:ext uri="{FF2B5EF4-FFF2-40B4-BE49-F238E27FC236}">
                <a16:creationId xmlns:a16="http://schemas.microsoft.com/office/drawing/2014/main" id="{4E7286D2-BC35-434C-8DF5-C6B60B277F0A}"/>
              </a:ext>
            </a:extLst>
          </p:cNvPr>
          <p:cNvSpPr/>
          <p:nvPr/>
        </p:nvSpPr>
        <p:spPr>
          <a:xfrm>
            <a:off x="952500" y="2416625"/>
            <a:ext cx="134614" cy="1906985"/>
          </a:xfrm>
          <a:prstGeom prst="rect">
            <a:avLst/>
          </a:prstGeom>
          <a:solidFill>
            <a:srgbClr val="A71930"/>
          </a:solidFill>
          <a:ln>
            <a:solidFill>
              <a:srgbClr val="A7193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600" i="1">
              <a:solidFill>
                <a:schemeClr val="bg1"/>
              </a:solidFill>
            </a:endParaRPr>
          </a:p>
        </p:txBody>
      </p:sp>
      <p:sp>
        <p:nvSpPr>
          <p:cNvPr id="14" name="Rectangle 3">
            <a:extLst>
              <a:ext uri="{FF2B5EF4-FFF2-40B4-BE49-F238E27FC236}">
                <a16:creationId xmlns:a16="http://schemas.microsoft.com/office/drawing/2014/main" id="{91097B9F-905F-4296-B125-A30D2D32D49B}"/>
              </a:ext>
            </a:extLst>
          </p:cNvPr>
          <p:cNvSpPr>
            <a:spLocks noGrp="1" noChangeArrowheads="1"/>
          </p:cNvSpPr>
          <p:nvPr>
            <p:ph type="subTitle" idx="1" hasCustomPrompt="1"/>
          </p:nvPr>
        </p:nvSpPr>
        <p:spPr>
          <a:xfrm>
            <a:off x="1193799" y="3521216"/>
            <a:ext cx="9550400" cy="685800"/>
          </a:xfrm>
        </p:spPr>
        <p:txBody>
          <a:bodyPr>
            <a:normAutofit/>
          </a:bodyPr>
          <a:lstStyle>
            <a:lvl1pPr marL="0" indent="0">
              <a:buNone/>
              <a:defRPr sz="2000">
                <a:latin typeface="+mj-lt"/>
                <a:ea typeface="Verdana" panose="020B0604030504040204" pitchFamily="34" charset="0"/>
                <a:cs typeface="Verdana" panose="020B0604030504040204" pitchFamily="34" charset="0"/>
              </a:defRPr>
            </a:lvl1pPr>
          </a:lstStyle>
          <a:p>
            <a:pPr lvl="0"/>
            <a:r>
              <a:rPr lang="en-US" altLang="en-US" noProof="0"/>
              <a:t>[Sub-title]</a:t>
            </a:r>
          </a:p>
        </p:txBody>
      </p:sp>
      <p:sp>
        <p:nvSpPr>
          <p:cNvPr id="4" name="Text Placeholder 3">
            <a:extLst>
              <a:ext uri="{FF2B5EF4-FFF2-40B4-BE49-F238E27FC236}">
                <a16:creationId xmlns:a16="http://schemas.microsoft.com/office/drawing/2014/main" id="{F9B60713-0BF8-4851-8C6A-C95545ADB49C}"/>
              </a:ext>
            </a:extLst>
          </p:cNvPr>
          <p:cNvSpPr>
            <a:spLocks noGrp="1"/>
          </p:cNvSpPr>
          <p:nvPr>
            <p:ph type="body" sz="quarter" idx="10" hasCustomPrompt="1"/>
          </p:nvPr>
        </p:nvSpPr>
        <p:spPr>
          <a:xfrm>
            <a:off x="1193799" y="4391025"/>
            <a:ext cx="9550401" cy="279400"/>
          </a:xfrm>
        </p:spPr>
        <p:txBody>
          <a:bodyPr anchor="ctr"/>
          <a:lstStyle>
            <a:lvl1pPr marL="0" indent="0">
              <a:buNone/>
              <a:defRPr sz="1600">
                <a:solidFill>
                  <a:schemeClr val="tx1">
                    <a:lumMod val="50000"/>
                    <a:lumOff val="50000"/>
                  </a:schemeClr>
                </a:solidFill>
              </a:defRPr>
            </a:lvl1pPr>
          </a:lstStyle>
          <a:p>
            <a:pPr lvl="0"/>
            <a:r>
              <a:rPr lang="en-US"/>
              <a:t>[Date]</a:t>
            </a:r>
          </a:p>
        </p:txBody>
      </p:sp>
    </p:spTree>
    <p:extLst>
      <p:ext uri="{BB962C8B-B14F-4D97-AF65-F5344CB8AC3E}">
        <p14:creationId xmlns:p14="http://schemas.microsoft.com/office/powerpoint/2010/main" val="596869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ide - Classic w/ agenda">
    <p:spTree>
      <p:nvGrpSpPr>
        <p:cNvPr id="1" name=""/>
        <p:cNvGrpSpPr/>
        <p:nvPr/>
      </p:nvGrpSpPr>
      <p:grpSpPr>
        <a:xfrm>
          <a:off x="0" y="0"/>
          <a:ext cx="0" cy="0"/>
          <a:chOff x="0" y="0"/>
          <a:chExt cx="0" cy="0"/>
        </a:xfrm>
      </p:grpSpPr>
      <p:sp>
        <p:nvSpPr>
          <p:cNvPr id="11" name="Rectangle 10"/>
          <p:cNvSpPr/>
          <p:nvPr/>
        </p:nvSpPr>
        <p:spPr>
          <a:xfrm>
            <a:off x="405389" y="1104817"/>
            <a:ext cx="11379201" cy="4838783"/>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Rectangle 17"/>
          <p:cNvSpPr/>
          <p:nvPr/>
        </p:nvSpPr>
        <p:spPr>
          <a:xfrm>
            <a:off x="406401" y="6019800"/>
            <a:ext cx="11379201" cy="228600"/>
          </a:xfrm>
          <a:prstGeom prst="rect">
            <a:avLst/>
          </a:prstGeom>
          <a:solidFill>
            <a:srgbClr val="A719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00" i="1">
                <a:solidFill>
                  <a:schemeClr val="bg1"/>
                </a:solidFill>
              </a:rPr>
              <a:t>govlab.hks.harvard.edu</a:t>
            </a:r>
            <a:endParaRPr lang="en-US" sz="1600" i="1">
              <a:solidFill>
                <a:schemeClr val="bg1"/>
              </a:solidFill>
            </a:endParaRPr>
          </a:p>
        </p:txBody>
      </p:sp>
      <p:sp>
        <p:nvSpPr>
          <p:cNvPr id="3074" name="Rectangle 2"/>
          <p:cNvSpPr>
            <a:spLocks noGrp="1" noChangeArrowheads="1"/>
          </p:cNvSpPr>
          <p:nvPr>
            <p:ph type="ctrTitle" hasCustomPrompt="1"/>
          </p:nvPr>
        </p:nvSpPr>
        <p:spPr>
          <a:xfrm>
            <a:off x="1320800" y="1278770"/>
            <a:ext cx="9550400" cy="1150937"/>
          </a:xfrm>
        </p:spPr>
        <p:txBody>
          <a:bodyPr anchor="t">
            <a:normAutofit/>
          </a:bodyPr>
          <a:lstStyle>
            <a:lvl1pPr algn="l">
              <a:defRPr sz="3600" b="1">
                <a:solidFill>
                  <a:srgbClr val="AE2431"/>
                </a:solidFill>
                <a:latin typeface="+mj-lt"/>
                <a:ea typeface="Verdana" panose="020B0604030504040204" pitchFamily="34" charset="0"/>
                <a:cs typeface="Verdana" panose="020B0604030504040204" pitchFamily="34" charset="0"/>
              </a:defRPr>
            </a:lvl1pPr>
          </a:lstStyle>
          <a:p>
            <a:pPr lvl="0"/>
            <a:r>
              <a:rPr lang="en-US" altLang="en-US" noProof="0"/>
              <a:t>[Title]</a:t>
            </a:r>
          </a:p>
        </p:txBody>
      </p:sp>
      <p:sp>
        <p:nvSpPr>
          <p:cNvPr id="3075" name="Rectangle 3"/>
          <p:cNvSpPr>
            <a:spLocks noGrp="1" noChangeArrowheads="1"/>
          </p:cNvSpPr>
          <p:nvPr>
            <p:ph type="subTitle" idx="1" hasCustomPrompt="1"/>
          </p:nvPr>
        </p:nvSpPr>
        <p:spPr>
          <a:xfrm>
            <a:off x="1320800" y="2561243"/>
            <a:ext cx="9550400" cy="508210"/>
          </a:xfrm>
        </p:spPr>
        <p:txBody>
          <a:bodyPr>
            <a:normAutofit/>
          </a:bodyPr>
          <a:lstStyle>
            <a:lvl1pPr marL="0" indent="0">
              <a:buNone/>
              <a:defRPr sz="2400">
                <a:latin typeface="+mj-lt"/>
                <a:ea typeface="Verdana" panose="020B0604030504040204" pitchFamily="34" charset="0"/>
                <a:cs typeface="Verdana" panose="020B0604030504040204" pitchFamily="34" charset="0"/>
              </a:defRPr>
            </a:lvl1pPr>
          </a:lstStyle>
          <a:p>
            <a:pPr lvl="0"/>
            <a:r>
              <a:rPr lang="en-US" altLang="en-US" noProof="0"/>
              <a:t>[Subtitle]</a:t>
            </a:r>
          </a:p>
        </p:txBody>
      </p:sp>
      <p:pic>
        <p:nvPicPr>
          <p:cNvPr id="2" name="Picture 1">
            <a:extLst>
              <a:ext uri="{FF2B5EF4-FFF2-40B4-BE49-F238E27FC236}">
                <a16:creationId xmlns:a16="http://schemas.microsoft.com/office/drawing/2014/main" id="{4518B136-1403-4E30-A0BD-F39C97836CB1}"/>
              </a:ext>
            </a:extLst>
          </p:cNvPr>
          <p:cNvPicPr>
            <a:picLocks noChangeAspect="1"/>
          </p:cNvPicPr>
          <p:nvPr/>
        </p:nvPicPr>
        <p:blipFill>
          <a:blip r:embed="rId2"/>
          <a:stretch>
            <a:fillRect/>
          </a:stretch>
        </p:blipFill>
        <p:spPr>
          <a:xfrm>
            <a:off x="533400" y="401128"/>
            <a:ext cx="2999219" cy="480302"/>
          </a:xfrm>
          <a:prstGeom prst="rect">
            <a:avLst/>
          </a:prstGeom>
        </p:spPr>
      </p:pic>
      <p:sp>
        <p:nvSpPr>
          <p:cNvPr id="6" name="Text Placeholder 5">
            <a:extLst>
              <a:ext uri="{FF2B5EF4-FFF2-40B4-BE49-F238E27FC236}">
                <a16:creationId xmlns:a16="http://schemas.microsoft.com/office/drawing/2014/main" id="{DA5402B5-771E-4489-AB31-D257C44F0E9F}"/>
              </a:ext>
            </a:extLst>
          </p:cNvPr>
          <p:cNvSpPr>
            <a:spLocks noGrp="1"/>
          </p:cNvSpPr>
          <p:nvPr>
            <p:ph type="body" sz="quarter" idx="11" hasCustomPrompt="1"/>
          </p:nvPr>
        </p:nvSpPr>
        <p:spPr>
          <a:xfrm>
            <a:off x="1319214" y="3898900"/>
            <a:ext cx="9550400" cy="340067"/>
          </a:xfrm>
        </p:spPr>
        <p:txBody>
          <a:bodyPr/>
          <a:lstStyle>
            <a:lvl1pPr marL="0" indent="0">
              <a:buNone/>
              <a:defRPr sz="1800" b="1" u="sng"/>
            </a:lvl1pPr>
          </a:lstStyle>
          <a:p>
            <a:pPr lvl="0"/>
            <a:r>
              <a:rPr lang="en-US" b="1"/>
              <a:t>Agenda</a:t>
            </a:r>
            <a:endParaRPr lang="en-US"/>
          </a:p>
        </p:txBody>
      </p:sp>
      <p:sp>
        <p:nvSpPr>
          <p:cNvPr id="8" name="Text Placeholder 7">
            <a:extLst>
              <a:ext uri="{FF2B5EF4-FFF2-40B4-BE49-F238E27FC236}">
                <a16:creationId xmlns:a16="http://schemas.microsoft.com/office/drawing/2014/main" id="{77BE63AA-717A-4700-8DF2-B0ECDC0F8A46}"/>
              </a:ext>
            </a:extLst>
          </p:cNvPr>
          <p:cNvSpPr>
            <a:spLocks noGrp="1"/>
          </p:cNvSpPr>
          <p:nvPr>
            <p:ph type="body" sz="quarter" idx="12" hasCustomPrompt="1"/>
          </p:nvPr>
        </p:nvSpPr>
        <p:spPr>
          <a:xfrm>
            <a:off x="1323975" y="4238968"/>
            <a:ext cx="9544050" cy="1339508"/>
          </a:xfrm>
        </p:spPr>
        <p:txBody>
          <a:bodyPr>
            <a:normAutofit/>
          </a:bodyPr>
          <a:lstStyle>
            <a:lvl1pPr marL="396875" marR="0" indent="-1127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600" b="0"/>
            </a:lvl1pPr>
          </a:lstStyle>
          <a:p>
            <a:pPr lvl="0"/>
            <a:r>
              <a:rPr lang="en-US" sz="1600" b="0"/>
              <a:t>[x min] Item 1</a:t>
            </a:r>
          </a:p>
          <a:p>
            <a:pPr marL="396875" marR="0" lvl="0" indent="-1127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US" sz="1600" b="0"/>
              <a:t>[x min] Item 2</a:t>
            </a:r>
          </a:p>
          <a:p>
            <a:pPr marL="396875" marR="0" lvl="0" indent="-1127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US" sz="1600" b="0"/>
              <a:t>[x min] Item 3</a:t>
            </a:r>
          </a:p>
          <a:p>
            <a:pPr lvl="0"/>
            <a:endParaRPr lang="en-US"/>
          </a:p>
        </p:txBody>
      </p:sp>
      <p:sp>
        <p:nvSpPr>
          <p:cNvPr id="12" name="Text Placeholder 3">
            <a:extLst>
              <a:ext uri="{FF2B5EF4-FFF2-40B4-BE49-F238E27FC236}">
                <a16:creationId xmlns:a16="http://schemas.microsoft.com/office/drawing/2014/main" id="{44E7702C-8000-45F4-AEB6-5C6B272E60C1}"/>
              </a:ext>
            </a:extLst>
          </p:cNvPr>
          <p:cNvSpPr>
            <a:spLocks noGrp="1"/>
          </p:cNvSpPr>
          <p:nvPr>
            <p:ph type="body" sz="quarter" idx="10" hasCustomPrompt="1"/>
          </p:nvPr>
        </p:nvSpPr>
        <p:spPr>
          <a:xfrm>
            <a:off x="1323975" y="3131569"/>
            <a:ext cx="9544050" cy="279400"/>
          </a:xfrm>
        </p:spPr>
        <p:txBody>
          <a:bodyPr anchor="ctr"/>
          <a:lstStyle>
            <a:lvl1pPr marL="0" indent="0">
              <a:buNone/>
              <a:defRPr sz="1600">
                <a:solidFill>
                  <a:schemeClr val="tx1">
                    <a:lumMod val="50000"/>
                    <a:lumOff val="50000"/>
                  </a:schemeClr>
                </a:solidFill>
              </a:defRPr>
            </a:lvl1pPr>
          </a:lstStyle>
          <a:p>
            <a:pPr lvl="0"/>
            <a:r>
              <a:rPr lang="en-US"/>
              <a:t>[Date]</a:t>
            </a:r>
          </a:p>
        </p:txBody>
      </p:sp>
    </p:spTree>
    <p:extLst>
      <p:ext uri="{BB962C8B-B14F-4D97-AF65-F5344CB8AC3E}">
        <p14:creationId xmlns:p14="http://schemas.microsoft.com/office/powerpoint/2010/main" val="1141082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genda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58E6C7-150D-468A-B803-6407E50342B5}"/>
              </a:ext>
            </a:extLst>
          </p:cNvPr>
          <p:cNvSpPr/>
          <p:nvPr/>
        </p:nvSpPr>
        <p:spPr>
          <a:xfrm>
            <a:off x="240821" y="6116133"/>
            <a:ext cx="11710358" cy="258788"/>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hasCustomPrompt="1"/>
          </p:nvPr>
        </p:nvSpPr>
        <p:spPr>
          <a:xfrm>
            <a:off x="609600" y="1309412"/>
            <a:ext cx="10972800" cy="4557989"/>
          </a:xfrm>
        </p:spPr>
        <p:txBody>
          <a:bodyPr>
            <a:normAutofit/>
          </a:bodyPr>
          <a:lstStyle>
            <a:lvl1pPr marL="0" indent="0">
              <a:buNone/>
              <a:defRPr sz="2000" b="1">
                <a:latin typeface="+mn-lt"/>
                <a:ea typeface="Verdana" panose="020B0604030504040204" pitchFamily="34" charset="0"/>
                <a:cs typeface="Verdana" panose="020B0604030504040204" pitchFamily="34" charset="0"/>
              </a:defRPr>
            </a:lvl1pPr>
            <a:lvl2pPr marL="742950" indent="-285750">
              <a:buFont typeface="Arial" panose="020B0604020202020204" pitchFamily="34" charset="0"/>
              <a:buChar char="•"/>
              <a:defRPr lang="en-US" sz="1800" kern="1200" dirty="0">
                <a:solidFill>
                  <a:schemeClr val="tx1"/>
                </a:solidFill>
                <a:latin typeface="+mn-lt"/>
                <a:ea typeface="Verdana" panose="020B0604030504040204" pitchFamily="34" charset="0"/>
                <a:cs typeface="Verdana" panose="020B0604030504040204" pitchFamily="34" charset="0"/>
              </a:defRPr>
            </a:lvl2pPr>
            <a:lvl3pPr>
              <a:defRPr sz="1800">
                <a:latin typeface="+mn-lt"/>
                <a:ea typeface="Verdana" panose="020B0604030504040204" pitchFamily="34" charset="0"/>
                <a:cs typeface="Verdana" panose="020B0604030504040204" pitchFamily="34" charset="0"/>
              </a:defRPr>
            </a:lvl3pPr>
            <a:lvl4pPr>
              <a:defRPr sz="1600">
                <a:latin typeface="+mn-lt"/>
                <a:ea typeface="Verdana" panose="020B0604030504040204" pitchFamily="34" charset="0"/>
                <a:cs typeface="Verdana" panose="020B0604030504040204" pitchFamily="34" charset="0"/>
              </a:defRPr>
            </a:lvl4pPr>
            <a:lvl5pPr>
              <a:defRPr sz="1600">
                <a:latin typeface="+mn-lt"/>
                <a:ea typeface="Verdana" panose="020B0604030504040204" pitchFamily="34" charset="0"/>
                <a:cs typeface="Verdana" panose="020B0604030504040204" pitchFamily="34" charset="0"/>
              </a:defRPr>
            </a:lvl5pPr>
          </a:lstStyle>
          <a:p>
            <a:pPr lvl="0"/>
            <a:r>
              <a:rPr lang="en-US"/>
              <a:t>[x min]  Item 1:</a:t>
            </a:r>
          </a:p>
          <a:p>
            <a:pPr lvl="1"/>
            <a:r>
              <a:rPr lang="en-US"/>
              <a:t>Detail 1 of agenda item 1</a:t>
            </a:r>
          </a:p>
          <a:p>
            <a:pPr lvl="1"/>
            <a:r>
              <a:rPr lang="en-US"/>
              <a:t>Detail 2 of agenda item 1</a:t>
            </a:r>
          </a:p>
          <a:p>
            <a:pPr lvl="1"/>
            <a:endParaRPr lang="en-US"/>
          </a:p>
          <a:p>
            <a:pPr lvl="0"/>
            <a:r>
              <a:rPr lang="en-US"/>
              <a:t>[x min]  Item 2:</a:t>
            </a:r>
          </a:p>
          <a:p>
            <a:pPr lvl="1"/>
            <a:r>
              <a:rPr lang="en-US"/>
              <a:t>Detail 1 of agenda item 2</a:t>
            </a:r>
          </a:p>
          <a:p>
            <a:pPr lvl="1"/>
            <a:r>
              <a:rPr lang="en-US"/>
              <a:t>Detail 2 of agenda item 2</a:t>
            </a:r>
          </a:p>
          <a:p>
            <a:pPr lvl="1"/>
            <a:endParaRPr lang="en-US"/>
          </a:p>
          <a:p>
            <a:pPr lvl="0"/>
            <a:r>
              <a:rPr lang="en-US"/>
              <a:t>[x min]  Item 3:</a:t>
            </a:r>
          </a:p>
          <a:p>
            <a:pPr lvl="1"/>
            <a:r>
              <a:rPr lang="en-US"/>
              <a:t>Detail 1 of agenda item 3</a:t>
            </a:r>
          </a:p>
          <a:p>
            <a:pPr lvl="1"/>
            <a:r>
              <a:rPr lang="en-US"/>
              <a:t>Detail 2 of agenda item 3</a:t>
            </a:r>
          </a:p>
          <a:p>
            <a:pPr lvl="1"/>
            <a:endParaRPr lang="en-US"/>
          </a:p>
          <a:p>
            <a:pPr lvl="1"/>
            <a:endParaRPr lang="en-US"/>
          </a:p>
        </p:txBody>
      </p:sp>
      <p:sp>
        <p:nvSpPr>
          <p:cNvPr id="14" name="Title 1">
            <a:extLst>
              <a:ext uri="{FF2B5EF4-FFF2-40B4-BE49-F238E27FC236}">
                <a16:creationId xmlns:a16="http://schemas.microsoft.com/office/drawing/2014/main" id="{AFB166F3-AC9E-45C3-9FBE-93B50965C5E7}"/>
              </a:ext>
            </a:extLst>
          </p:cNvPr>
          <p:cNvSpPr>
            <a:spLocks noGrp="1"/>
          </p:cNvSpPr>
          <p:nvPr>
            <p:ph type="title" hasCustomPrompt="1"/>
          </p:nvPr>
        </p:nvSpPr>
        <p:spPr>
          <a:xfrm>
            <a:off x="609600" y="680261"/>
            <a:ext cx="10972800" cy="538939"/>
          </a:xfrm>
        </p:spPr>
        <p:txBody>
          <a:bodyPr tIns="0" anchor="t">
            <a:noAutofit/>
          </a:bodyPr>
          <a:lstStyle>
            <a:lvl1pPr algn="l">
              <a:defRPr sz="3200" b="1">
                <a:solidFill>
                  <a:schemeClr val="accent2"/>
                </a:solidFill>
                <a:latin typeface="+mj-lt"/>
                <a:ea typeface="Verdana" panose="020B0604030504040204" pitchFamily="34" charset="0"/>
                <a:cs typeface="Verdana" panose="020B0604030504040204" pitchFamily="34" charset="0"/>
              </a:defRPr>
            </a:lvl1pPr>
          </a:lstStyle>
          <a:p>
            <a:r>
              <a:rPr lang="en-US"/>
              <a:t>[Agenda]</a:t>
            </a:r>
          </a:p>
        </p:txBody>
      </p:sp>
      <p:cxnSp>
        <p:nvCxnSpPr>
          <p:cNvPr id="4" name="Straight Connector 3">
            <a:extLst>
              <a:ext uri="{FF2B5EF4-FFF2-40B4-BE49-F238E27FC236}">
                <a16:creationId xmlns:a16="http://schemas.microsoft.com/office/drawing/2014/main" id="{A7B64AA6-0FD5-47BA-863D-EE69F3C01F25}"/>
              </a:ext>
            </a:extLst>
          </p:cNvPr>
          <p:cNvCxnSpPr>
            <a:cxnSpLocks/>
          </p:cNvCxnSpPr>
          <p:nvPr/>
        </p:nvCxnSpPr>
        <p:spPr>
          <a:xfrm>
            <a:off x="240821" y="6433173"/>
            <a:ext cx="11710358"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D2ACACC7-53A4-474E-A2DC-79255EE3C899}"/>
              </a:ext>
            </a:extLst>
          </p:cNvPr>
          <p:cNvGrpSpPr/>
          <p:nvPr/>
        </p:nvGrpSpPr>
        <p:grpSpPr>
          <a:xfrm flipV="1">
            <a:off x="240821" y="273009"/>
            <a:ext cx="11710358" cy="317040"/>
            <a:chOff x="82670" y="3178839"/>
            <a:chExt cx="11710358" cy="317040"/>
          </a:xfrm>
        </p:grpSpPr>
        <p:sp>
          <p:nvSpPr>
            <p:cNvPr id="12" name="Rectangle 11">
              <a:extLst>
                <a:ext uri="{FF2B5EF4-FFF2-40B4-BE49-F238E27FC236}">
                  <a16:creationId xmlns:a16="http://schemas.microsoft.com/office/drawing/2014/main" id="{75DF7C48-6E08-4F5F-A6C5-4C2FB289C89F}"/>
                </a:ext>
              </a:extLst>
            </p:cNvPr>
            <p:cNvSpPr/>
            <p:nvPr/>
          </p:nvSpPr>
          <p:spPr>
            <a:xfrm>
              <a:off x="82670" y="3178839"/>
              <a:ext cx="11710358" cy="258788"/>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8047584A-030E-4FA4-8222-39A44C9C7660}"/>
                </a:ext>
              </a:extLst>
            </p:cNvPr>
            <p:cNvCxnSpPr>
              <a:cxnSpLocks/>
            </p:cNvCxnSpPr>
            <p:nvPr/>
          </p:nvCxnSpPr>
          <p:spPr>
            <a:xfrm>
              <a:off x="82670" y="3495879"/>
              <a:ext cx="11710358"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94157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mp; Content Bottom Ba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58E6C7-150D-468A-B803-6407E50342B5}"/>
              </a:ext>
            </a:extLst>
          </p:cNvPr>
          <p:cNvSpPr/>
          <p:nvPr/>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383CCA5-AA54-4D20-AF73-627356845704}"/>
              </a:ext>
            </a:extLst>
          </p:cNvPr>
          <p:cNvSpPr/>
          <p:nvPr/>
        </p:nvSpPr>
        <p:spPr>
          <a:xfrm flipV="1">
            <a:off x="240821" y="641910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1219200"/>
            <a:ext cx="10972800" cy="4648201"/>
          </a:xfrm>
        </p:spPr>
        <p:txBody>
          <a:bodyPr>
            <a:normAutofit/>
          </a:bodyPr>
          <a:lstStyle>
            <a:lvl1pPr>
              <a:defRPr sz="2400">
                <a:latin typeface="+mn-lt"/>
                <a:ea typeface="Verdana" panose="020B0604030504040204" pitchFamily="34" charset="0"/>
                <a:cs typeface="Verdana" panose="020B0604030504040204" pitchFamily="34" charset="0"/>
              </a:defRPr>
            </a:lvl1pPr>
            <a:lvl2pPr marL="742950" indent="-285750">
              <a:buFont typeface="Courier New" panose="02070309020205020404" pitchFamily="49" charset="0"/>
              <a:buChar char="o"/>
              <a:defRPr sz="2000">
                <a:latin typeface="+mn-lt"/>
                <a:ea typeface="Verdana" panose="020B0604030504040204" pitchFamily="34" charset="0"/>
                <a:cs typeface="Verdana" panose="020B0604030504040204" pitchFamily="34" charset="0"/>
              </a:defRPr>
            </a:lvl2pPr>
            <a:lvl3pPr>
              <a:defRPr sz="1800">
                <a:latin typeface="+mn-lt"/>
                <a:ea typeface="Verdana" panose="020B0604030504040204" pitchFamily="34" charset="0"/>
                <a:cs typeface="Verdana" panose="020B0604030504040204" pitchFamily="34" charset="0"/>
              </a:defRPr>
            </a:lvl3pPr>
            <a:lvl4pPr>
              <a:defRPr sz="1600">
                <a:latin typeface="+mn-lt"/>
                <a:ea typeface="Verdana" panose="020B0604030504040204" pitchFamily="34" charset="0"/>
                <a:cs typeface="Verdana" panose="020B0604030504040204" pitchFamily="34" charset="0"/>
              </a:defRPr>
            </a:lvl4pPr>
            <a:lvl5pPr>
              <a:defRPr sz="1600">
                <a:latin typeface="+mn-lt"/>
                <a:ea typeface="Verdana" panose="020B0604030504040204" pitchFamily="34" charset="0"/>
                <a:cs typeface="Verdana" panose="020B0604030504040204" pitchFamily="34" charset="0"/>
              </a:defRPr>
            </a:lvl5pPr>
          </a:lstStyle>
          <a:p>
            <a:pPr lvl="0"/>
            <a:r>
              <a:rPr lang="en-US"/>
              <a:t>Click to edit Master text styles</a:t>
            </a:r>
          </a:p>
          <a:p>
            <a:pPr lvl="1"/>
            <a:r>
              <a:rPr lang="en-US"/>
              <a:t>Second level</a:t>
            </a:r>
          </a:p>
          <a:p>
            <a:pPr lvl="2"/>
            <a:r>
              <a:rPr lang="en-US"/>
              <a:t>Third level</a:t>
            </a:r>
          </a:p>
        </p:txBody>
      </p:sp>
      <p:sp>
        <p:nvSpPr>
          <p:cNvPr id="10" name="Rectangle 9">
            <a:extLst>
              <a:ext uri="{FF2B5EF4-FFF2-40B4-BE49-F238E27FC236}">
                <a16:creationId xmlns:a16="http://schemas.microsoft.com/office/drawing/2014/main" id="{F95CBEA2-ACC0-47AE-936C-FBF0D7595B1B}"/>
              </a:ext>
            </a:extLst>
          </p:cNvPr>
          <p:cNvSpPr/>
          <p:nvPr/>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49D46DD-E0FE-4E34-9C30-120CCDBC1684}"/>
              </a:ext>
            </a:extLst>
          </p:cNvPr>
          <p:cNvSpPr>
            <a:spLocks noGrp="1"/>
          </p:cNvSpPr>
          <p:nvPr>
            <p:ph type="title" hasCustomPrompt="1"/>
          </p:nvPr>
        </p:nvSpPr>
        <p:spPr>
          <a:xfrm>
            <a:off x="599536" y="267419"/>
            <a:ext cx="10982864"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a:t>[Slide Title]</a:t>
            </a:r>
          </a:p>
        </p:txBody>
      </p:sp>
      <p:sp>
        <p:nvSpPr>
          <p:cNvPr id="5" name="Footer Placeholder 4">
            <a:extLst>
              <a:ext uri="{FF2B5EF4-FFF2-40B4-BE49-F238E27FC236}">
                <a16:creationId xmlns:a16="http://schemas.microsoft.com/office/drawing/2014/main" id="{69628245-D416-439C-B0A2-8E808C7F9BF0}"/>
              </a:ext>
            </a:extLst>
          </p:cNvPr>
          <p:cNvSpPr>
            <a:spLocks noGrp="1"/>
          </p:cNvSpPr>
          <p:nvPr>
            <p:ph type="ftr" sz="quarter" idx="11"/>
          </p:nvPr>
        </p:nvSpPr>
        <p:spPr>
          <a:xfrm>
            <a:off x="240821" y="6426680"/>
            <a:ext cx="10671594" cy="355795"/>
          </a:xfrm>
        </p:spPr>
        <p:txBody>
          <a:bodyPr anchor="ctr"/>
          <a:lstStyle>
            <a:lvl1pPr algn="l">
              <a:defRPr sz="1000">
                <a:solidFill>
                  <a:schemeClr val="bg1">
                    <a:lumMod val="50000"/>
                  </a:schemeClr>
                </a:solidFill>
              </a:defRPr>
            </a:lvl1pPr>
          </a:lstStyle>
          <a:p>
            <a:endParaRPr lang="en-US"/>
          </a:p>
        </p:txBody>
      </p:sp>
      <p:sp>
        <p:nvSpPr>
          <p:cNvPr id="6" name="Slide Number Placeholder 5">
            <a:extLst>
              <a:ext uri="{FF2B5EF4-FFF2-40B4-BE49-F238E27FC236}">
                <a16:creationId xmlns:a16="http://schemas.microsoft.com/office/drawing/2014/main" id="{3CDAFB06-8C51-47EA-AD38-7BD44405A791}"/>
              </a:ext>
            </a:extLst>
          </p:cNvPr>
          <p:cNvSpPr>
            <a:spLocks noGrp="1"/>
          </p:cNvSpPr>
          <p:nvPr>
            <p:ph type="sldNum" sz="quarter" idx="12"/>
          </p:nvPr>
        </p:nvSpPr>
        <p:spPr>
          <a:xfrm>
            <a:off x="11007305" y="6419109"/>
            <a:ext cx="943873" cy="370936"/>
          </a:xfrm>
        </p:spPr>
        <p:txBody>
          <a:bodyPr/>
          <a:lstStyle>
            <a:lvl1pPr>
              <a:defRPr sz="1100"/>
            </a:lvl1pPr>
          </a:lstStyle>
          <a:p>
            <a:fld id="{330EA680-D336-4FF7-8B7A-9848BB0A1C32}" type="slidenum">
              <a:rPr lang="en-US" smtClean="0"/>
              <a:t>‹#›</a:t>
            </a:fld>
            <a:endParaRPr lang="en-US"/>
          </a:p>
        </p:txBody>
      </p:sp>
    </p:spTree>
    <p:extLst>
      <p:ext uri="{BB962C8B-B14F-4D97-AF65-F5344CB8AC3E}">
        <p14:creationId xmlns:p14="http://schemas.microsoft.com/office/powerpoint/2010/main" val="795007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with Logo">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58E6C7-150D-468A-B803-6407E50342B5}"/>
              </a:ext>
            </a:extLst>
          </p:cNvPr>
          <p:cNvSpPr/>
          <p:nvPr/>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1219200"/>
            <a:ext cx="10972800" cy="4648201"/>
          </a:xfrm>
        </p:spPr>
        <p:txBody>
          <a:bodyPr>
            <a:normAutofit/>
          </a:bodyPr>
          <a:lstStyle>
            <a:lvl1pPr>
              <a:defRPr sz="2400">
                <a:latin typeface="+mn-lt"/>
                <a:ea typeface="Verdana" panose="020B0604030504040204" pitchFamily="34" charset="0"/>
                <a:cs typeface="Verdana" panose="020B0604030504040204" pitchFamily="34" charset="0"/>
              </a:defRPr>
            </a:lvl1pPr>
            <a:lvl2pPr marL="742950" indent="-285750">
              <a:buFont typeface="Courier New" panose="02070309020205020404" pitchFamily="49" charset="0"/>
              <a:buChar char="o"/>
              <a:defRPr sz="2000">
                <a:latin typeface="+mn-lt"/>
                <a:ea typeface="Verdana" panose="020B0604030504040204" pitchFamily="34" charset="0"/>
                <a:cs typeface="Verdana" panose="020B0604030504040204" pitchFamily="34" charset="0"/>
              </a:defRPr>
            </a:lvl2pPr>
            <a:lvl3pPr>
              <a:defRPr sz="1800">
                <a:latin typeface="+mn-lt"/>
                <a:ea typeface="Verdana" panose="020B0604030504040204" pitchFamily="34" charset="0"/>
                <a:cs typeface="Verdana" panose="020B0604030504040204" pitchFamily="34" charset="0"/>
              </a:defRPr>
            </a:lvl3pPr>
            <a:lvl4pPr>
              <a:defRPr sz="1600">
                <a:latin typeface="+mn-lt"/>
                <a:ea typeface="Verdana" panose="020B0604030504040204" pitchFamily="34" charset="0"/>
                <a:cs typeface="Verdana" panose="020B0604030504040204" pitchFamily="34" charset="0"/>
              </a:defRPr>
            </a:lvl4pPr>
            <a:lvl5pPr>
              <a:defRPr sz="1600">
                <a:latin typeface="+mn-lt"/>
                <a:ea typeface="Verdana" panose="020B0604030504040204" pitchFamily="34" charset="0"/>
                <a:cs typeface="Verdana" panose="020B0604030504040204" pitchFamily="34" charset="0"/>
              </a:defRPr>
            </a:lvl5pPr>
          </a:lstStyle>
          <a:p>
            <a:pPr lvl="0"/>
            <a:r>
              <a:rPr lang="en-US"/>
              <a:t>Click to edit Master text styles</a:t>
            </a:r>
          </a:p>
          <a:p>
            <a:pPr lvl="1"/>
            <a:r>
              <a:rPr lang="en-US"/>
              <a:t>Second level</a:t>
            </a:r>
          </a:p>
          <a:p>
            <a:pPr lvl="2"/>
            <a:r>
              <a:rPr lang="en-US"/>
              <a:t>Third level</a:t>
            </a:r>
          </a:p>
        </p:txBody>
      </p:sp>
      <p:sp>
        <p:nvSpPr>
          <p:cNvPr id="10" name="Rectangle 9">
            <a:extLst>
              <a:ext uri="{FF2B5EF4-FFF2-40B4-BE49-F238E27FC236}">
                <a16:creationId xmlns:a16="http://schemas.microsoft.com/office/drawing/2014/main" id="{F95CBEA2-ACC0-47AE-936C-FBF0D7595B1B}"/>
              </a:ext>
            </a:extLst>
          </p:cNvPr>
          <p:cNvSpPr/>
          <p:nvPr/>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49D46DD-E0FE-4E34-9C30-120CCDBC1684}"/>
              </a:ext>
            </a:extLst>
          </p:cNvPr>
          <p:cNvSpPr>
            <a:spLocks noGrp="1"/>
          </p:cNvSpPr>
          <p:nvPr>
            <p:ph type="title" hasCustomPrompt="1"/>
          </p:nvPr>
        </p:nvSpPr>
        <p:spPr>
          <a:xfrm>
            <a:off x="599536" y="267419"/>
            <a:ext cx="9049289"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a:t>[Slide Title]</a:t>
            </a:r>
          </a:p>
        </p:txBody>
      </p:sp>
      <p:pic>
        <p:nvPicPr>
          <p:cNvPr id="4" name="Picture 3" descr="A picture containing text&#10;&#10;Description automatically generated">
            <a:extLst>
              <a:ext uri="{FF2B5EF4-FFF2-40B4-BE49-F238E27FC236}">
                <a16:creationId xmlns:a16="http://schemas.microsoft.com/office/drawing/2014/main" id="{46FFFC75-4CEF-4B65-B6FB-DBD2290606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40956" y="352309"/>
            <a:ext cx="2210222" cy="353981"/>
          </a:xfrm>
          <a:prstGeom prst="rect">
            <a:avLst/>
          </a:prstGeom>
        </p:spPr>
      </p:pic>
      <p:sp>
        <p:nvSpPr>
          <p:cNvPr id="11" name="Rectangle 10">
            <a:extLst>
              <a:ext uri="{FF2B5EF4-FFF2-40B4-BE49-F238E27FC236}">
                <a16:creationId xmlns:a16="http://schemas.microsoft.com/office/drawing/2014/main" id="{7DCE3E30-D1B9-4B7E-BF32-9599F063EB2A}"/>
              </a:ext>
            </a:extLst>
          </p:cNvPr>
          <p:cNvSpPr/>
          <p:nvPr/>
        </p:nvSpPr>
        <p:spPr>
          <a:xfrm flipV="1">
            <a:off x="240821" y="641910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ooter Placeholder 4">
            <a:extLst>
              <a:ext uri="{FF2B5EF4-FFF2-40B4-BE49-F238E27FC236}">
                <a16:creationId xmlns:a16="http://schemas.microsoft.com/office/drawing/2014/main" id="{74159313-9030-49ED-9D80-AB45290C22EB}"/>
              </a:ext>
            </a:extLst>
          </p:cNvPr>
          <p:cNvSpPr>
            <a:spLocks noGrp="1"/>
          </p:cNvSpPr>
          <p:nvPr>
            <p:ph type="ftr" sz="quarter" idx="11"/>
          </p:nvPr>
        </p:nvSpPr>
        <p:spPr>
          <a:xfrm>
            <a:off x="240821" y="6426680"/>
            <a:ext cx="10671594" cy="355795"/>
          </a:xfrm>
        </p:spPr>
        <p:txBody>
          <a:bodyPr anchor="ctr"/>
          <a:lstStyle>
            <a:lvl1pPr algn="l">
              <a:defRPr sz="1000">
                <a:solidFill>
                  <a:schemeClr val="bg1">
                    <a:lumMod val="50000"/>
                  </a:schemeClr>
                </a:solidFill>
              </a:defRPr>
            </a:lvl1pPr>
          </a:lstStyle>
          <a:p>
            <a:endParaRPr lang="en-US"/>
          </a:p>
        </p:txBody>
      </p:sp>
      <p:sp>
        <p:nvSpPr>
          <p:cNvPr id="14" name="Slide Number Placeholder 5">
            <a:extLst>
              <a:ext uri="{FF2B5EF4-FFF2-40B4-BE49-F238E27FC236}">
                <a16:creationId xmlns:a16="http://schemas.microsoft.com/office/drawing/2014/main" id="{F18D74EA-5A01-4A16-8ECF-FC18E9CDC4AA}"/>
              </a:ext>
            </a:extLst>
          </p:cNvPr>
          <p:cNvSpPr>
            <a:spLocks noGrp="1"/>
          </p:cNvSpPr>
          <p:nvPr>
            <p:ph type="sldNum" sz="quarter" idx="12"/>
          </p:nvPr>
        </p:nvSpPr>
        <p:spPr>
          <a:xfrm>
            <a:off x="11007305" y="6419109"/>
            <a:ext cx="943873" cy="370936"/>
          </a:xfrm>
        </p:spPr>
        <p:txBody>
          <a:bodyPr/>
          <a:lstStyle>
            <a:lvl1pPr>
              <a:defRPr sz="1100"/>
            </a:lvl1pPr>
          </a:lstStyle>
          <a:p>
            <a:fld id="{330EA680-D336-4FF7-8B7A-9848BB0A1C32}" type="slidenum">
              <a:rPr lang="en-US" smtClean="0"/>
              <a:t>‹#›</a:t>
            </a:fld>
            <a:endParaRPr lang="en-US"/>
          </a:p>
        </p:txBody>
      </p:sp>
    </p:spTree>
    <p:extLst>
      <p:ext uri="{BB962C8B-B14F-4D97-AF65-F5344CB8AC3E}">
        <p14:creationId xmlns:p14="http://schemas.microsoft.com/office/powerpoint/2010/main" val="2819739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Vertical title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58E6C7-150D-468A-B803-6407E50342B5}"/>
              </a:ext>
            </a:extLst>
          </p:cNvPr>
          <p:cNvSpPr/>
          <p:nvPr/>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493698" y="267420"/>
            <a:ext cx="8088702" cy="5599982"/>
          </a:xfrm>
        </p:spPr>
        <p:txBody>
          <a:bodyPr>
            <a:normAutofit/>
          </a:bodyPr>
          <a:lstStyle>
            <a:lvl1pPr>
              <a:defRPr sz="2400">
                <a:latin typeface="+mn-lt"/>
                <a:ea typeface="Verdana" panose="020B0604030504040204" pitchFamily="34" charset="0"/>
                <a:cs typeface="Verdana" panose="020B0604030504040204" pitchFamily="34" charset="0"/>
              </a:defRPr>
            </a:lvl1pPr>
            <a:lvl2pPr marL="742950" indent="-285750">
              <a:buFont typeface="Courier New" panose="02070309020205020404" pitchFamily="49" charset="0"/>
              <a:buChar char="o"/>
              <a:defRPr sz="2000">
                <a:latin typeface="+mn-lt"/>
                <a:ea typeface="Verdana" panose="020B0604030504040204" pitchFamily="34" charset="0"/>
                <a:cs typeface="Verdana" panose="020B0604030504040204" pitchFamily="34" charset="0"/>
              </a:defRPr>
            </a:lvl2pPr>
            <a:lvl3pPr>
              <a:defRPr sz="1800">
                <a:latin typeface="+mn-lt"/>
                <a:ea typeface="Verdana" panose="020B0604030504040204" pitchFamily="34" charset="0"/>
                <a:cs typeface="Verdana" panose="020B0604030504040204" pitchFamily="34" charset="0"/>
              </a:defRPr>
            </a:lvl3pPr>
            <a:lvl4pPr>
              <a:defRPr sz="1600">
                <a:latin typeface="+mn-lt"/>
                <a:ea typeface="Verdana" panose="020B0604030504040204" pitchFamily="34" charset="0"/>
                <a:cs typeface="Verdana" panose="020B0604030504040204" pitchFamily="34" charset="0"/>
              </a:defRPr>
            </a:lvl4pPr>
            <a:lvl5pPr>
              <a:defRPr sz="1600">
                <a:latin typeface="+mn-lt"/>
                <a:ea typeface="Verdana" panose="020B0604030504040204" pitchFamily="34" charset="0"/>
                <a:cs typeface="Verdana" panose="020B0604030504040204" pitchFamily="34" charset="0"/>
              </a:defRPr>
            </a:lvl5pPr>
          </a:lstStyle>
          <a:p>
            <a:pPr lvl="0"/>
            <a:r>
              <a:rPr lang="en-US"/>
              <a:t>Click to edit Master text styles</a:t>
            </a:r>
          </a:p>
          <a:p>
            <a:pPr lvl="1"/>
            <a:r>
              <a:rPr lang="en-US"/>
              <a:t>Second level</a:t>
            </a:r>
          </a:p>
          <a:p>
            <a:pPr lvl="2"/>
            <a:r>
              <a:rPr lang="en-US"/>
              <a:t>Third level</a:t>
            </a:r>
          </a:p>
        </p:txBody>
      </p:sp>
      <p:sp>
        <p:nvSpPr>
          <p:cNvPr id="10" name="Rectangle 9">
            <a:extLst>
              <a:ext uri="{FF2B5EF4-FFF2-40B4-BE49-F238E27FC236}">
                <a16:creationId xmlns:a16="http://schemas.microsoft.com/office/drawing/2014/main" id="{F95CBEA2-ACC0-47AE-936C-FBF0D7595B1B}"/>
              </a:ext>
            </a:extLst>
          </p:cNvPr>
          <p:cNvSpPr/>
          <p:nvPr/>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49D46DD-E0FE-4E34-9C30-120CCDBC1684}"/>
              </a:ext>
            </a:extLst>
          </p:cNvPr>
          <p:cNvSpPr>
            <a:spLocks noGrp="1"/>
          </p:cNvSpPr>
          <p:nvPr>
            <p:ph type="title" hasCustomPrompt="1"/>
          </p:nvPr>
        </p:nvSpPr>
        <p:spPr>
          <a:xfrm>
            <a:off x="599536" y="267419"/>
            <a:ext cx="2488721"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a:t>[Vertical slide title lay out]</a:t>
            </a:r>
          </a:p>
        </p:txBody>
      </p:sp>
      <p:sp>
        <p:nvSpPr>
          <p:cNvPr id="9" name="Rectangle 8">
            <a:extLst>
              <a:ext uri="{FF2B5EF4-FFF2-40B4-BE49-F238E27FC236}">
                <a16:creationId xmlns:a16="http://schemas.microsoft.com/office/drawing/2014/main" id="{C4CDEDFD-57F5-4EDD-A974-06831F91A826}"/>
              </a:ext>
            </a:extLst>
          </p:cNvPr>
          <p:cNvSpPr/>
          <p:nvPr/>
        </p:nvSpPr>
        <p:spPr>
          <a:xfrm flipV="1">
            <a:off x="240821" y="641910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ooter Placeholder 4">
            <a:extLst>
              <a:ext uri="{FF2B5EF4-FFF2-40B4-BE49-F238E27FC236}">
                <a16:creationId xmlns:a16="http://schemas.microsoft.com/office/drawing/2014/main" id="{4463E241-4ADF-46EA-ABA5-3FE2E3E74774}"/>
              </a:ext>
            </a:extLst>
          </p:cNvPr>
          <p:cNvSpPr>
            <a:spLocks noGrp="1"/>
          </p:cNvSpPr>
          <p:nvPr>
            <p:ph type="ftr" sz="quarter" idx="11"/>
          </p:nvPr>
        </p:nvSpPr>
        <p:spPr>
          <a:xfrm>
            <a:off x="240821" y="6426680"/>
            <a:ext cx="10671594" cy="355795"/>
          </a:xfrm>
        </p:spPr>
        <p:txBody>
          <a:bodyPr anchor="ctr"/>
          <a:lstStyle>
            <a:lvl1pPr algn="l">
              <a:defRPr sz="1000">
                <a:solidFill>
                  <a:schemeClr val="bg1">
                    <a:lumMod val="50000"/>
                  </a:schemeClr>
                </a:solidFill>
              </a:defRPr>
            </a:lvl1pPr>
          </a:lstStyle>
          <a:p>
            <a:endParaRPr lang="en-US"/>
          </a:p>
        </p:txBody>
      </p:sp>
      <p:sp>
        <p:nvSpPr>
          <p:cNvPr id="13" name="Slide Number Placeholder 5">
            <a:extLst>
              <a:ext uri="{FF2B5EF4-FFF2-40B4-BE49-F238E27FC236}">
                <a16:creationId xmlns:a16="http://schemas.microsoft.com/office/drawing/2014/main" id="{2F8C54CD-754C-49E4-AD10-800ED11302F1}"/>
              </a:ext>
            </a:extLst>
          </p:cNvPr>
          <p:cNvSpPr>
            <a:spLocks noGrp="1"/>
          </p:cNvSpPr>
          <p:nvPr>
            <p:ph type="sldNum" sz="quarter" idx="12"/>
          </p:nvPr>
        </p:nvSpPr>
        <p:spPr>
          <a:xfrm>
            <a:off x="11007305" y="6419109"/>
            <a:ext cx="943873" cy="370936"/>
          </a:xfrm>
        </p:spPr>
        <p:txBody>
          <a:bodyPr/>
          <a:lstStyle>
            <a:lvl1pPr>
              <a:defRPr sz="1100"/>
            </a:lvl1pPr>
          </a:lstStyle>
          <a:p>
            <a:fld id="{330EA680-D336-4FF7-8B7A-9848BB0A1C32}" type="slidenum">
              <a:rPr lang="en-US" smtClean="0"/>
              <a:t>‹#›</a:t>
            </a:fld>
            <a:endParaRPr lang="en-US"/>
          </a:p>
        </p:txBody>
      </p:sp>
    </p:spTree>
    <p:extLst>
      <p:ext uri="{BB962C8B-B14F-4D97-AF65-F5344CB8AC3E}">
        <p14:creationId xmlns:p14="http://schemas.microsoft.com/office/powerpoint/2010/main" val="2187390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GPL 2022 PPT Theme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5/21/2026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19286173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3" r:id="rId19"/>
  </p:sldLayoutIdLst>
  <p:txStyles>
    <p:titleStyle>
      <a:lvl1pPr algn="l" defTabSz="914400" rtl="0" eaLnBrk="1" latinLnBrk="0" hangingPunct="1">
        <a:spcBef>
          <a:spcPct val="0"/>
        </a:spcBef>
        <a:buNone/>
        <a:defRPr sz="28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background with white text&#10;&#10;AI-generated content may be incorrect.">
            <a:extLst>
              <a:ext uri="{FF2B5EF4-FFF2-40B4-BE49-F238E27FC236}">
                <a16:creationId xmlns:a16="http://schemas.microsoft.com/office/drawing/2014/main" id="{D70F3489-7E0C-02F6-B193-CED2E4BA696B}"/>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40938" y="2067522"/>
            <a:ext cx="7096034" cy="3510317"/>
          </a:xfrm>
        </p:spPr>
        <p:txBody>
          <a:bodyPr/>
          <a:lstStyle/>
          <a:p>
            <a:r>
              <a:rPr lang="en-US" altLang="ja-JP" sz="4400" kern="1400" dirty="0">
                <a:solidFill>
                  <a:schemeClr val="bg1"/>
                </a:solidFill>
                <a:ea typeface="Verdana"/>
              </a:rPr>
              <a:t>Promising Practices in Culturally Responsive Service Engagement: </a:t>
            </a:r>
            <a:br>
              <a:rPr lang="en-US" altLang="ja-JP" sz="4400" kern="1400" dirty="0">
                <a:solidFill>
                  <a:schemeClr val="bg1"/>
                </a:solidFill>
                <a:ea typeface="Verdana"/>
              </a:rPr>
            </a:br>
            <a:br>
              <a:rPr lang="en-US" altLang="ja-JP" sz="4400" kern="1400" dirty="0">
                <a:solidFill>
                  <a:schemeClr val="bg1"/>
                </a:solidFill>
                <a:ea typeface="Verdana"/>
              </a:rPr>
            </a:br>
            <a:r>
              <a:rPr lang="en-US" altLang="ja-JP" sz="3000" i="1" kern="1400" dirty="0">
                <a:solidFill>
                  <a:schemeClr val="bg1"/>
                </a:solidFill>
                <a:ea typeface="Verdana"/>
              </a:rPr>
              <a:t>A Training and Resource Guide</a:t>
            </a:r>
            <a:endParaRPr lang="en-US" sz="3000" i="1" dirty="0">
              <a:solidFill>
                <a:schemeClr val="bg1"/>
              </a:solidFill>
            </a:endParaRPr>
          </a:p>
        </p:txBody>
      </p:sp>
      <p:sp>
        <p:nvSpPr>
          <p:cNvPr id="3" name="Text Placeholder 3">
            <a:extLst>
              <a:ext uri="{FF2B5EF4-FFF2-40B4-BE49-F238E27FC236}">
                <a16:creationId xmlns:a16="http://schemas.microsoft.com/office/drawing/2014/main" id="{E9020615-996D-B273-162B-4684C6787AF1}"/>
              </a:ext>
            </a:extLst>
          </p:cNvPr>
          <p:cNvSpPr txBox="1">
            <a:spLocks/>
          </p:cNvSpPr>
          <p:nvPr/>
        </p:nvSpPr>
        <p:spPr>
          <a:xfrm>
            <a:off x="22821" y="6568135"/>
            <a:ext cx="10092983" cy="447178"/>
          </a:xfrm>
          <a:prstGeom prst="rect">
            <a:avLst/>
          </a:prstGeom>
        </p:spPr>
        <p:txBody>
          <a:bodyPr vert="horz" lIns="91440" tIns="45720" rIns="91440" bIns="45720" rtlCol="0" anchor="t">
            <a:noAutofit/>
          </a:bodyPr>
          <a:lstStyle>
            <a:lvl1pPr marL="0" indent="0" algn="l" defTabSz="914400" rtl="0" eaLnBrk="1" latinLnBrk="0" hangingPunct="1">
              <a:spcBef>
                <a:spcPct val="20000"/>
              </a:spcBef>
              <a:buFont typeface="Arial" panose="020B0604020202020204" pitchFamily="34" charset="0"/>
              <a:buNone/>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0" indent="0" algn="l" defTabSz="914400" rtl="0" eaLnBrk="1" latinLnBrk="0" hangingPunct="1">
              <a:spcBef>
                <a:spcPct val="20000"/>
              </a:spcBef>
              <a:buFont typeface="Arial" panose="020B0604020202020204" pitchFamily="34" charset="0"/>
              <a:buNone/>
              <a:defRPr sz="1600" kern="1200">
                <a:solidFill>
                  <a:schemeClr val="accent5"/>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baseline="30000" dirty="0">
                <a:solidFill>
                  <a:schemeClr val="bg1"/>
                </a:solidFill>
              </a:rPr>
              <a:t>©2026 Harvard Kennedy School Government Performance Lab</a:t>
            </a:r>
          </a:p>
        </p:txBody>
      </p:sp>
    </p:spTree>
    <p:extLst>
      <p:ext uri="{BB962C8B-B14F-4D97-AF65-F5344CB8AC3E}">
        <p14:creationId xmlns:p14="http://schemas.microsoft.com/office/powerpoint/2010/main" val="1113244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7C940-6C8A-DD94-D87D-CFEB9AAE9BE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5E1FD0D-CB99-EBB4-30DB-7433D54F38CE}"/>
              </a:ext>
            </a:extLst>
          </p:cNvPr>
          <p:cNvSpPr>
            <a:spLocks noGrp="1"/>
          </p:cNvSpPr>
          <p:nvPr>
            <p:ph type="title"/>
          </p:nvPr>
        </p:nvSpPr>
        <p:spPr>
          <a:xfrm>
            <a:off x="599536" y="267419"/>
            <a:ext cx="8265995" cy="538939"/>
          </a:xfrm>
        </p:spPr>
        <p:txBody>
          <a:bodyPr/>
          <a:lstStyle/>
          <a:p>
            <a:r>
              <a:rPr lang="en-US">
                <a:ea typeface="Verdana"/>
              </a:rPr>
              <a:t>Follow Up Consistently</a:t>
            </a:r>
            <a:endParaRPr lang="en-US"/>
          </a:p>
        </p:txBody>
      </p:sp>
      <p:sp>
        <p:nvSpPr>
          <p:cNvPr id="2" name="Rectangle: Rounded Corners 1">
            <a:extLst>
              <a:ext uri="{FF2B5EF4-FFF2-40B4-BE49-F238E27FC236}">
                <a16:creationId xmlns:a16="http://schemas.microsoft.com/office/drawing/2014/main" id="{DE8D40A9-514E-6866-8F66-E959F7C261A5}"/>
              </a:ext>
            </a:extLst>
          </p:cNvPr>
          <p:cNvSpPr/>
          <p:nvPr/>
        </p:nvSpPr>
        <p:spPr>
          <a:xfrm>
            <a:off x="599536" y="3751029"/>
            <a:ext cx="10972800" cy="1892113"/>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a:defRPr/>
            </a:pPr>
            <a:endParaRPr lang="en-US">
              <a:solidFill>
                <a:schemeClr val="tx1"/>
              </a:solidFill>
            </a:endParaRPr>
          </a:p>
          <a:p>
            <a:pPr algn="ctr">
              <a:defRPr/>
            </a:pPr>
            <a:r>
              <a:rPr lang="en-US">
                <a:solidFill>
                  <a:schemeClr val="tx1"/>
                </a:solidFill>
              </a:rPr>
              <a:t>If people are not ready to listen yet, I provide my contact information and tell them when I’ll </a:t>
            </a:r>
          </a:p>
          <a:p>
            <a:pPr algn="ctr">
              <a:defRPr/>
            </a:pPr>
            <a:r>
              <a:rPr lang="en-US">
                <a:solidFill>
                  <a:schemeClr val="tx1"/>
                </a:solidFill>
              </a:rPr>
              <a:t>come back. </a:t>
            </a:r>
            <a:r>
              <a:rPr lang="en-US">
                <a:solidFill>
                  <a:schemeClr val="tx1"/>
                </a:solidFill>
                <a:ea typeface="+mn-lt"/>
                <a:cs typeface="+mn-lt"/>
              </a:rPr>
              <a:t>Following through consistently has a huge impact on building that rapport.</a:t>
            </a:r>
            <a:endParaRPr lang="en-US">
              <a:solidFill>
                <a:schemeClr val="tx1"/>
              </a:solidFill>
            </a:endParaRPr>
          </a:p>
        </p:txBody>
      </p:sp>
      <p:sp>
        <p:nvSpPr>
          <p:cNvPr id="6" name="Rectangle 5">
            <a:extLst>
              <a:ext uri="{FF2B5EF4-FFF2-40B4-BE49-F238E27FC236}">
                <a16:creationId xmlns:a16="http://schemas.microsoft.com/office/drawing/2014/main" id="{EF442F07-DB96-B722-9EAE-8BFEEEAD39A3}"/>
              </a:ext>
            </a:extLst>
          </p:cNvPr>
          <p:cNvSpPr/>
          <p:nvPr/>
        </p:nvSpPr>
        <p:spPr>
          <a:xfrm>
            <a:off x="603096" y="3538650"/>
            <a:ext cx="3272989"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Tips from Front-line Staff</a:t>
            </a:r>
            <a:endParaRPr lang="en-US" dirty="0"/>
          </a:p>
        </p:txBody>
      </p:sp>
      <p:sp>
        <p:nvSpPr>
          <p:cNvPr id="11" name="TextBox 10">
            <a:extLst>
              <a:ext uri="{FF2B5EF4-FFF2-40B4-BE49-F238E27FC236}">
                <a16:creationId xmlns:a16="http://schemas.microsoft.com/office/drawing/2014/main" id="{C923F528-B8D5-DBB7-4DA5-1A3410FF5275}"/>
              </a:ext>
            </a:extLst>
          </p:cNvPr>
          <p:cNvSpPr txBox="1"/>
          <p:nvPr/>
        </p:nvSpPr>
        <p:spPr>
          <a:xfrm>
            <a:off x="599536" y="1787255"/>
            <a:ext cx="6147580" cy="1200329"/>
          </a:xfrm>
          <a:prstGeom prst="rect">
            <a:avLst/>
          </a:prstGeom>
          <a:noFill/>
        </p:spPr>
        <p:txBody>
          <a:bodyPr wrap="square" lIns="91440" tIns="45720" rIns="91440" bIns="45720" anchor="t">
            <a:spAutoFit/>
          </a:bodyPr>
          <a:lstStyle/>
          <a:p>
            <a:r>
              <a:rPr lang="en-US" b="1" dirty="0"/>
              <a:t>Trust is built through reliable follow-up and genuine care. Try not to let too much time pass between visits or check-ins; consistency communicates that you have not forgotten them. </a:t>
            </a:r>
            <a:endParaRPr lang="en-US" dirty="0">
              <a:cs typeface="Arial" panose="020B0604020202020204"/>
            </a:endParaRPr>
          </a:p>
        </p:txBody>
      </p:sp>
      <p:sp>
        <p:nvSpPr>
          <p:cNvPr id="8" name="Rectangle 7">
            <a:extLst>
              <a:ext uri="{FF2B5EF4-FFF2-40B4-BE49-F238E27FC236}">
                <a16:creationId xmlns:a16="http://schemas.microsoft.com/office/drawing/2014/main" id="{5E79CCA5-E93D-A12A-2711-1FF52D12D0EF}"/>
              </a:ext>
            </a:extLst>
          </p:cNvPr>
          <p:cNvSpPr/>
          <p:nvPr/>
        </p:nvSpPr>
        <p:spPr>
          <a:xfrm>
            <a:off x="8871364" y="-7330"/>
            <a:ext cx="3315911" cy="53893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Building Trust and Rapport</a:t>
            </a:r>
            <a:endParaRPr lang="en-US"/>
          </a:p>
        </p:txBody>
      </p:sp>
      <p:pic>
        <p:nvPicPr>
          <p:cNvPr id="4" name="Picture 3" descr="A black background with a couple of people and a heart&#10;&#10;AI-generated content may be incorrect.">
            <a:extLst>
              <a:ext uri="{FF2B5EF4-FFF2-40B4-BE49-F238E27FC236}">
                <a16:creationId xmlns:a16="http://schemas.microsoft.com/office/drawing/2014/main" id="{BB8BE7FA-B0B4-D091-E0A8-CF5E6591F9D0}"/>
              </a:ext>
            </a:extLst>
          </p:cNvPr>
          <p:cNvPicPr>
            <a:picLocks noChangeAspect="1"/>
          </p:cNvPicPr>
          <p:nvPr/>
        </p:nvPicPr>
        <p:blipFill>
          <a:blip r:embed="rId3">
            <a:extLst>
              <a:ext uri="{28A0092B-C50C-407E-A947-70E740481C1C}">
                <a14:useLocalDpi xmlns:a14="http://schemas.microsoft.com/office/drawing/2010/main" val="0"/>
              </a:ext>
            </a:extLst>
          </a:blip>
          <a:srcRect l="21723" r="48812"/>
          <a:stretch>
            <a:fillRect/>
          </a:stretch>
        </p:blipFill>
        <p:spPr>
          <a:xfrm>
            <a:off x="7358661" y="1354711"/>
            <a:ext cx="2668885" cy="2069757"/>
          </a:xfrm>
          <a:prstGeom prst="rect">
            <a:avLst/>
          </a:prstGeom>
        </p:spPr>
      </p:pic>
    </p:spTree>
    <p:extLst>
      <p:ext uri="{BB962C8B-B14F-4D97-AF65-F5344CB8AC3E}">
        <p14:creationId xmlns:p14="http://schemas.microsoft.com/office/powerpoint/2010/main" val="3415136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5D55E-06A2-41D1-B483-9EDE221B8F6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3C219DD-66C2-017E-8D19-8641F55BDC1E}"/>
              </a:ext>
            </a:extLst>
          </p:cNvPr>
          <p:cNvSpPr>
            <a:spLocks noGrp="1"/>
          </p:cNvSpPr>
          <p:nvPr>
            <p:ph type="title"/>
          </p:nvPr>
        </p:nvSpPr>
        <p:spPr>
          <a:xfrm>
            <a:off x="599536" y="324284"/>
            <a:ext cx="8322860" cy="482074"/>
          </a:xfrm>
        </p:spPr>
        <p:txBody>
          <a:bodyPr/>
          <a:lstStyle/>
          <a:p>
            <a:r>
              <a:rPr lang="en-US">
                <a:ea typeface="Verdana"/>
              </a:rPr>
              <a:t>Clarify Your Role</a:t>
            </a:r>
            <a:endParaRPr lang="en-US"/>
          </a:p>
        </p:txBody>
      </p:sp>
      <p:sp>
        <p:nvSpPr>
          <p:cNvPr id="2" name="Rectangle: Rounded Corners 1">
            <a:extLst>
              <a:ext uri="{FF2B5EF4-FFF2-40B4-BE49-F238E27FC236}">
                <a16:creationId xmlns:a16="http://schemas.microsoft.com/office/drawing/2014/main" id="{A14CA0CE-0527-4BFE-9465-D0024F89C6D3}"/>
              </a:ext>
            </a:extLst>
          </p:cNvPr>
          <p:cNvSpPr/>
          <p:nvPr/>
        </p:nvSpPr>
        <p:spPr>
          <a:xfrm>
            <a:off x="599536" y="3751030"/>
            <a:ext cx="10972800" cy="2549562"/>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chemeClr val="tx2"/>
              </a:solidFill>
            </a:endParaRPr>
          </a:p>
          <a:p>
            <a:pPr algn="ctr"/>
            <a:endParaRPr lang="en-US" dirty="0">
              <a:solidFill>
                <a:schemeClr val="tx2"/>
              </a:solidFill>
            </a:endParaRPr>
          </a:p>
          <a:p>
            <a:pPr algn="ctr"/>
            <a:r>
              <a:rPr lang="en-US" i="1" dirty="0">
                <a:solidFill>
                  <a:schemeClr val="tx2"/>
                </a:solidFill>
              </a:rPr>
              <a:t>“Soy [</a:t>
            </a:r>
            <a:r>
              <a:rPr lang="en-US" i="1" dirty="0" err="1">
                <a:solidFill>
                  <a:schemeClr val="tx2"/>
                </a:solidFill>
              </a:rPr>
              <a:t>nombre</a:t>
            </a:r>
            <a:r>
              <a:rPr lang="en-US" i="1" dirty="0">
                <a:solidFill>
                  <a:schemeClr val="tx2"/>
                </a:solidFill>
              </a:rPr>
              <a:t>] y mi </a:t>
            </a:r>
            <a:r>
              <a:rPr lang="en-US" i="1" dirty="0" err="1">
                <a:solidFill>
                  <a:schemeClr val="tx2"/>
                </a:solidFill>
              </a:rPr>
              <a:t>trabajo</a:t>
            </a:r>
            <a:r>
              <a:rPr lang="en-US" i="1" dirty="0">
                <a:solidFill>
                  <a:schemeClr val="tx2"/>
                </a:solidFill>
              </a:rPr>
              <a:t> es </a:t>
            </a:r>
            <a:r>
              <a:rPr lang="en-US" i="1" dirty="0" err="1">
                <a:solidFill>
                  <a:schemeClr val="tx2"/>
                </a:solidFill>
              </a:rPr>
              <a:t>ayudarle</a:t>
            </a:r>
            <a:r>
              <a:rPr lang="en-US" i="1" dirty="0">
                <a:solidFill>
                  <a:schemeClr val="tx2"/>
                </a:solidFill>
              </a:rPr>
              <a:t> a </a:t>
            </a:r>
            <a:r>
              <a:rPr lang="en-US" i="1" dirty="0" err="1">
                <a:solidFill>
                  <a:schemeClr val="tx2"/>
                </a:solidFill>
              </a:rPr>
              <a:t>conectar</a:t>
            </a:r>
            <a:r>
              <a:rPr lang="en-US" i="1" dirty="0">
                <a:solidFill>
                  <a:schemeClr val="tx2"/>
                </a:solidFill>
              </a:rPr>
              <a:t> con </a:t>
            </a:r>
            <a:r>
              <a:rPr lang="en-US" i="1" dirty="0" err="1">
                <a:solidFill>
                  <a:schemeClr val="tx2"/>
                </a:solidFill>
              </a:rPr>
              <a:t>recursos</a:t>
            </a:r>
            <a:r>
              <a:rPr lang="en-US" i="1" dirty="0">
                <a:solidFill>
                  <a:schemeClr val="tx2"/>
                </a:solidFill>
              </a:rPr>
              <a:t> y </a:t>
            </a:r>
            <a:r>
              <a:rPr lang="en-US" i="1" dirty="0" err="1">
                <a:solidFill>
                  <a:schemeClr val="tx2"/>
                </a:solidFill>
              </a:rPr>
              <a:t>apoyo</a:t>
            </a:r>
            <a:r>
              <a:rPr lang="en-US" i="1" dirty="0">
                <a:solidFill>
                  <a:schemeClr val="tx2"/>
                </a:solidFill>
              </a:rPr>
              <a:t>. </a:t>
            </a:r>
            <a:r>
              <a:rPr lang="es-ES" i="1" dirty="0">
                <a:solidFill>
                  <a:schemeClr val="tx2"/>
                </a:solidFill>
              </a:rPr>
              <a:t>Yo no trabajo </a:t>
            </a:r>
          </a:p>
          <a:p>
            <a:pPr algn="ctr"/>
            <a:r>
              <a:rPr lang="es-ES" i="1" dirty="0">
                <a:solidFill>
                  <a:schemeClr val="tx2"/>
                </a:solidFill>
              </a:rPr>
              <a:t>con inmigración, pero puedo ayudarle a ver si podemos conseguir documentos de </a:t>
            </a:r>
          </a:p>
          <a:p>
            <a:pPr algn="ctr"/>
            <a:r>
              <a:rPr lang="es-ES" i="1" dirty="0">
                <a:solidFill>
                  <a:schemeClr val="tx2"/>
                </a:solidFill>
              </a:rPr>
              <a:t>identificación de su país</a:t>
            </a:r>
            <a:r>
              <a:rPr lang="en-US" i="1" dirty="0">
                <a:solidFill>
                  <a:schemeClr val="tx2"/>
                </a:solidFill>
              </a:rPr>
              <a:t>.”</a:t>
            </a:r>
            <a:endParaRPr lang="en-US" i="1" dirty="0">
              <a:solidFill>
                <a:schemeClr val="tx2"/>
              </a:solidFill>
              <a:cs typeface="Arial"/>
            </a:endParaRPr>
          </a:p>
          <a:p>
            <a:pPr algn="ctr"/>
            <a:endParaRPr lang="en-US" dirty="0">
              <a:solidFill>
                <a:schemeClr val="tx2"/>
              </a:solidFill>
            </a:endParaRPr>
          </a:p>
          <a:p>
            <a:pPr algn="ctr"/>
            <a:r>
              <a:rPr lang="en-US" dirty="0">
                <a:solidFill>
                  <a:schemeClr val="tx1"/>
                </a:solidFill>
              </a:rPr>
              <a:t>“I'm [name] and my role is to connect you with resources and support. I don’t work with </a:t>
            </a:r>
          </a:p>
          <a:p>
            <a:pPr algn="ctr"/>
            <a:r>
              <a:rPr lang="en-US" dirty="0">
                <a:solidFill>
                  <a:schemeClr val="tx1"/>
                </a:solidFill>
              </a:rPr>
              <a:t>immigration, but I can help see if we can get identification documents from your country.”</a:t>
            </a:r>
            <a:endParaRPr lang="en-US" dirty="0">
              <a:solidFill>
                <a:schemeClr val="tx1"/>
              </a:solidFill>
              <a:cs typeface="Arial"/>
            </a:endParaRPr>
          </a:p>
          <a:p>
            <a:pPr algn="ctr"/>
            <a:endParaRPr lang="en-US" dirty="0">
              <a:solidFill>
                <a:schemeClr val="tx1"/>
              </a:solidFill>
            </a:endParaRPr>
          </a:p>
        </p:txBody>
      </p:sp>
      <p:sp>
        <p:nvSpPr>
          <p:cNvPr id="4" name="Rectangle 3">
            <a:extLst>
              <a:ext uri="{FF2B5EF4-FFF2-40B4-BE49-F238E27FC236}">
                <a16:creationId xmlns:a16="http://schemas.microsoft.com/office/drawing/2014/main" id="{31A1F1A8-56FD-3192-4BE9-02CF602F77D1}"/>
              </a:ext>
            </a:extLst>
          </p:cNvPr>
          <p:cNvSpPr/>
          <p:nvPr/>
        </p:nvSpPr>
        <p:spPr>
          <a:xfrm>
            <a:off x="9228221" y="4042"/>
            <a:ext cx="2959054" cy="802315"/>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Addressing Fears About Accessing Services</a:t>
            </a:r>
          </a:p>
        </p:txBody>
      </p:sp>
      <p:sp>
        <p:nvSpPr>
          <p:cNvPr id="6" name="Rectangle 5">
            <a:extLst>
              <a:ext uri="{FF2B5EF4-FFF2-40B4-BE49-F238E27FC236}">
                <a16:creationId xmlns:a16="http://schemas.microsoft.com/office/drawing/2014/main" id="{6DEDA25D-B61C-035E-4BFC-CC3C154B2DB4}"/>
              </a:ext>
            </a:extLst>
          </p:cNvPr>
          <p:cNvSpPr/>
          <p:nvPr/>
        </p:nvSpPr>
        <p:spPr>
          <a:xfrm>
            <a:off x="603095" y="3538650"/>
            <a:ext cx="2781374"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Example Language</a:t>
            </a:r>
          </a:p>
        </p:txBody>
      </p:sp>
      <p:sp>
        <p:nvSpPr>
          <p:cNvPr id="11" name="TextBox 10">
            <a:extLst>
              <a:ext uri="{FF2B5EF4-FFF2-40B4-BE49-F238E27FC236}">
                <a16:creationId xmlns:a16="http://schemas.microsoft.com/office/drawing/2014/main" id="{DF9BEA68-C96E-4ED8-D0A1-1724D0B92473}"/>
              </a:ext>
            </a:extLst>
          </p:cNvPr>
          <p:cNvSpPr txBox="1"/>
          <p:nvPr/>
        </p:nvSpPr>
        <p:spPr>
          <a:xfrm>
            <a:off x="607196" y="1392074"/>
            <a:ext cx="6147580" cy="2031325"/>
          </a:xfrm>
          <a:prstGeom prst="rect">
            <a:avLst/>
          </a:prstGeom>
          <a:noFill/>
        </p:spPr>
        <p:txBody>
          <a:bodyPr wrap="square" lIns="91440" tIns="45720" rIns="91440" bIns="45720" anchor="t">
            <a:spAutoFit/>
          </a:bodyPr>
          <a:lstStyle/>
          <a:p>
            <a:r>
              <a:rPr lang="en-US" b="1" dirty="0">
                <a:cs typeface="Arial"/>
              </a:rPr>
              <a:t>People from immigrant or mixed-status households may fear any interaction with authority figures, not just immigration enforcement. Proactively introducing who you are, who you work for, and what you do and do not do can help lower that barrier before it becomes one. </a:t>
            </a:r>
            <a:endParaRPr lang="en-US" dirty="0"/>
          </a:p>
          <a:p>
            <a:pPr marL="342900" indent="-342900">
              <a:buFont typeface="+mj-lt"/>
              <a:buAutoNum type="arabicPeriod"/>
            </a:pPr>
            <a:endParaRPr lang="en-US" b="1" dirty="0">
              <a:effectLst/>
            </a:endParaRPr>
          </a:p>
        </p:txBody>
      </p:sp>
      <p:pic>
        <p:nvPicPr>
          <p:cNvPr id="7" name="Picture 6" descr="A black background with a couple of people and a heart&#10;&#10;AI-generated content may be incorrect.">
            <a:extLst>
              <a:ext uri="{FF2B5EF4-FFF2-40B4-BE49-F238E27FC236}">
                <a16:creationId xmlns:a16="http://schemas.microsoft.com/office/drawing/2014/main" id="{126E7A35-8F9D-A68C-C5BC-54B1B56023A2}"/>
              </a:ext>
            </a:extLst>
          </p:cNvPr>
          <p:cNvPicPr>
            <a:picLocks noChangeAspect="1"/>
          </p:cNvPicPr>
          <p:nvPr/>
        </p:nvPicPr>
        <p:blipFill>
          <a:blip r:embed="rId3">
            <a:extLst>
              <a:ext uri="{28A0092B-C50C-407E-A947-70E740481C1C}">
                <a14:useLocalDpi xmlns:a14="http://schemas.microsoft.com/office/drawing/2010/main" val="0"/>
              </a:ext>
            </a:extLst>
          </a:blip>
          <a:srcRect l="75548"/>
          <a:stretch>
            <a:fillRect/>
          </a:stretch>
        </p:blipFill>
        <p:spPr>
          <a:xfrm>
            <a:off x="7322767" y="1189731"/>
            <a:ext cx="2079886" cy="1943568"/>
          </a:xfrm>
          <a:prstGeom prst="rect">
            <a:avLst/>
          </a:prstGeom>
        </p:spPr>
      </p:pic>
    </p:spTree>
    <p:extLst>
      <p:ext uri="{BB962C8B-B14F-4D97-AF65-F5344CB8AC3E}">
        <p14:creationId xmlns:p14="http://schemas.microsoft.com/office/powerpoint/2010/main" val="394921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72561-E423-1B87-7A49-1665280CCEC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4A873B0-9694-1A13-B850-8D7349B16434}"/>
              </a:ext>
            </a:extLst>
          </p:cNvPr>
          <p:cNvSpPr>
            <a:spLocks noGrp="1"/>
          </p:cNvSpPr>
          <p:nvPr>
            <p:ph type="title"/>
          </p:nvPr>
        </p:nvSpPr>
        <p:spPr>
          <a:xfrm>
            <a:off x="599536" y="324284"/>
            <a:ext cx="6978711" cy="482074"/>
          </a:xfrm>
        </p:spPr>
        <p:txBody>
          <a:bodyPr/>
          <a:lstStyle/>
          <a:p>
            <a:r>
              <a:rPr lang="en-US">
                <a:ea typeface="Verdana"/>
              </a:rPr>
              <a:t>Explain How Personal Information is Protected</a:t>
            </a:r>
            <a:endParaRPr lang="en-US"/>
          </a:p>
        </p:txBody>
      </p:sp>
      <p:sp>
        <p:nvSpPr>
          <p:cNvPr id="2" name="Rectangle: Rounded Corners 1">
            <a:extLst>
              <a:ext uri="{FF2B5EF4-FFF2-40B4-BE49-F238E27FC236}">
                <a16:creationId xmlns:a16="http://schemas.microsoft.com/office/drawing/2014/main" id="{4D956F13-EA80-0D01-988D-CF99AE3EE5CF}"/>
              </a:ext>
            </a:extLst>
          </p:cNvPr>
          <p:cNvSpPr/>
          <p:nvPr/>
        </p:nvSpPr>
        <p:spPr>
          <a:xfrm>
            <a:off x="599536" y="3751030"/>
            <a:ext cx="10972800" cy="2674822"/>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00" i="1" dirty="0">
              <a:solidFill>
                <a:schemeClr val="tx2"/>
              </a:solidFill>
            </a:endParaRPr>
          </a:p>
          <a:p>
            <a:pPr algn="ctr"/>
            <a:endParaRPr lang="en-US" sz="1700" i="1" dirty="0">
              <a:solidFill>
                <a:schemeClr val="tx2"/>
              </a:solidFill>
            </a:endParaRPr>
          </a:p>
          <a:p>
            <a:pPr algn="ctr"/>
            <a:r>
              <a:rPr lang="en-US" i="1" dirty="0">
                <a:solidFill>
                  <a:schemeClr val="tx2"/>
                </a:solidFill>
              </a:rPr>
              <a:t>“</a:t>
            </a:r>
            <a:r>
              <a:rPr lang="es-ES" i="1" dirty="0">
                <a:solidFill>
                  <a:schemeClr val="tx2"/>
                </a:solidFill>
              </a:rPr>
              <a:t>Entiendo que puede darle miedo compartir sus datos personales. No se preocupe, nosotros </a:t>
            </a:r>
            <a:br>
              <a:rPr lang="es-ES" i="1" dirty="0">
                <a:solidFill>
                  <a:schemeClr val="tx2"/>
                </a:solidFill>
              </a:rPr>
            </a:br>
            <a:r>
              <a:rPr lang="es-ES" i="1" dirty="0">
                <a:solidFill>
                  <a:schemeClr val="tx2"/>
                </a:solidFill>
              </a:rPr>
              <a:t>no incluimos información sobre su estatus migratorio. Protegemos su información personal y la </a:t>
            </a:r>
            <a:br>
              <a:rPr lang="es-ES" i="1" dirty="0">
                <a:solidFill>
                  <a:schemeClr val="tx2"/>
                </a:solidFill>
              </a:rPr>
            </a:br>
            <a:r>
              <a:rPr lang="es-ES" i="1" dirty="0">
                <a:solidFill>
                  <a:schemeClr val="tx2"/>
                </a:solidFill>
              </a:rPr>
              <a:t>usamos únicamente para conectarlo(a) con servicios.</a:t>
            </a:r>
            <a:r>
              <a:rPr lang="en-US" i="1" dirty="0">
                <a:solidFill>
                  <a:schemeClr val="tx2"/>
                </a:solidFill>
              </a:rPr>
              <a:t>”</a:t>
            </a:r>
          </a:p>
          <a:p>
            <a:pPr algn="ctr"/>
            <a:endParaRPr lang="en-US" sz="1700" i="1" dirty="0">
              <a:solidFill>
                <a:schemeClr val="tx2"/>
              </a:solidFill>
            </a:endParaRPr>
          </a:p>
          <a:p>
            <a:pPr algn="ctr"/>
            <a:r>
              <a:rPr lang="en-US" dirty="0">
                <a:solidFill>
                  <a:schemeClr val="tx1"/>
                </a:solidFill>
              </a:rPr>
              <a:t>“I know it can be scary to share your personal information. Don’t worry, we don’t collect </a:t>
            </a:r>
          </a:p>
          <a:p>
            <a:pPr algn="ctr"/>
            <a:r>
              <a:rPr lang="en-US" dirty="0">
                <a:solidFill>
                  <a:schemeClr val="tx1"/>
                </a:solidFill>
              </a:rPr>
              <a:t>information about your immigration status. We protect it and use it to connect you to services.”</a:t>
            </a:r>
          </a:p>
          <a:p>
            <a:pPr algn="ctr"/>
            <a:endParaRPr lang="en-US" sz="1700" dirty="0">
              <a:solidFill>
                <a:schemeClr val="tx1"/>
              </a:solidFill>
            </a:endParaRPr>
          </a:p>
        </p:txBody>
      </p:sp>
      <p:sp>
        <p:nvSpPr>
          <p:cNvPr id="6" name="Rectangle 5">
            <a:extLst>
              <a:ext uri="{FF2B5EF4-FFF2-40B4-BE49-F238E27FC236}">
                <a16:creationId xmlns:a16="http://schemas.microsoft.com/office/drawing/2014/main" id="{EBB536A8-B073-102F-12C7-C336B26F5BC4}"/>
              </a:ext>
            </a:extLst>
          </p:cNvPr>
          <p:cNvSpPr/>
          <p:nvPr/>
        </p:nvSpPr>
        <p:spPr>
          <a:xfrm>
            <a:off x="603095" y="3538650"/>
            <a:ext cx="2781374"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Example Language</a:t>
            </a:r>
          </a:p>
        </p:txBody>
      </p:sp>
      <p:sp>
        <p:nvSpPr>
          <p:cNvPr id="10" name="TextBox 9">
            <a:extLst>
              <a:ext uri="{FF2B5EF4-FFF2-40B4-BE49-F238E27FC236}">
                <a16:creationId xmlns:a16="http://schemas.microsoft.com/office/drawing/2014/main" id="{D1F27F8A-1E24-E207-2D91-8E4A033882F3}"/>
              </a:ext>
            </a:extLst>
          </p:cNvPr>
          <p:cNvSpPr txBox="1"/>
          <p:nvPr/>
        </p:nvSpPr>
        <p:spPr>
          <a:xfrm>
            <a:off x="595823" y="1710522"/>
            <a:ext cx="6147580" cy="1477328"/>
          </a:xfrm>
          <a:prstGeom prst="rect">
            <a:avLst/>
          </a:prstGeom>
          <a:noFill/>
        </p:spPr>
        <p:txBody>
          <a:bodyPr wrap="square" lIns="91440" tIns="45720" rIns="91440" bIns="45720" anchor="t">
            <a:spAutoFit/>
          </a:bodyPr>
          <a:lstStyle/>
          <a:p>
            <a:r>
              <a:rPr lang="en-US" b="1" dirty="0">
                <a:cs typeface="Arial"/>
              </a:rPr>
              <a:t>Sharing a real name of phone number can feel extremely risky for undocumented clients. Acknowledge that fear directly and explain clearly how their information is used and protected.</a:t>
            </a:r>
          </a:p>
          <a:p>
            <a:pPr marL="342900" indent="-342900">
              <a:buFont typeface="+mj-lt"/>
              <a:buAutoNum type="arabicPeriod"/>
            </a:pPr>
            <a:endParaRPr lang="en-US" b="1" dirty="0">
              <a:effectLst/>
            </a:endParaRPr>
          </a:p>
        </p:txBody>
      </p:sp>
      <p:pic>
        <p:nvPicPr>
          <p:cNvPr id="4" name="Picture 3" descr="A black background with a couple of people and a heart&#10;&#10;AI-generated content may be incorrect.">
            <a:extLst>
              <a:ext uri="{FF2B5EF4-FFF2-40B4-BE49-F238E27FC236}">
                <a16:creationId xmlns:a16="http://schemas.microsoft.com/office/drawing/2014/main" id="{3C9172B9-5803-FE7C-62B6-E9F692C61C65}"/>
              </a:ext>
            </a:extLst>
          </p:cNvPr>
          <p:cNvPicPr>
            <a:picLocks noChangeAspect="1"/>
          </p:cNvPicPr>
          <p:nvPr/>
        </p:nvPicPr>
        <p:blipFill>
          <a:blip r:embed="rId3">
            <a:extLst>
              <a:ext uri="{28A0092B-C50C-407E-A947-70E740481C1C}">
                <a14:useLocalDpi xmlns:a14="http://schemas.microsoft.com/office/drawing/2010/main" val="0"/>
              </a:ext>
            </a:extLst>
          </a:blip>
          <a:srcRect l="75548"/>
          <a:stretch>
            <a:fillRect/>
          </a:stretch>
        </p:blipFill>
        <p:spPr>
          <a:xfrm>
            <a:off x="7322767" y="1189731"/>
            <a:ext cx="2079886" cy="1943568"/>
          </a:xfrm>
          <a:prstGeom prst="rect">
            <a:avLst/>
          </a:prstGeom>
        </p:spPr>
      </p:pic>
      <p:sp>
        <p:nvSpPr>
          <p:cNvPr id="5" name="Rectangle 4">
            <a:extLst>
              <a:ext uri="{FF2B5EF4-FFF2-40B4-BE49-F238E27FC236}">
                <a16:creationId xmlns:a16="http://schemas.microsoft.com/office/drawing/2014/main" id="{5CE55CF6-6DB0-C32C-219D-D9AC47779E25}"/>
              </a:ext>
            </a:extLst>
          </p:cNvPr>
          <p:cNvSpPr/>
          <p:nvPr/>
        </p:nvSpPr>
        <p:spPr>
          <a:xfrm>
            <a:off x="9228221" y="4042"/>
            <a:ext cx="2959054" cy="802315"/>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Addressing Fears About Accessing Services</a:t>
            </a:r>
          </a:p>
        </p:txBody>
      </p:sp>
    </p:spTree>
    <p:extLst>
      <p:ext uri="{BB962C8B-B14F-4D97-AF65-F5344CB8AC3E}">
        <p14:creationId xmlns:p14="http://schemas.microsoft.com/office/powerpoint/2010/main" val="2612451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E0FFA-47C9-E0B5-8D34-B23725B55C2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EE5283D-B04E-A067-0E10-1995BF9DACA4}"/>
              </a:ext>
            </a:extLst>
          </p:cNvPr>
          <p:cNvSpPr>
            <a:spLocks noGrp="1"/>
          </p:cNvSpPr>
          <p:nvPr>
            <p:ph type="title"/>
          </p:nvPr>
        </p:nvSpPr>
        <p:spPr>
          <a:xfrm>
            <a:off x="599536" y="324284"/>
            <a:ext cx="7241757" cy="482074"/>
          </a:xfrm>
        </p:spPr>
        <p:txBody>
          <a:bodyPr/>
          <a:lstStyle/>
          <a:p>
            <a:r>
              <a:rPr lang="en-US">
                <a:ea typeface="Verdana"/>
              </a:rPr>
              <a:t>Clarify Eligibility Regardless of Immigration Status</a:t>
            </a:r>
            <a:endParaRPr lang="en-US"/>
          </a:p>
        </p:txBody>
      </p:sp>
      <p:sp>
        <p:nvSpPr>
          <p:cNvPr id="2" name="Rectangle: Rounded Corners 1">
            <a:extLst>
              <a:ext uri="{FF2B5EF4-FFF2-40B4-BE49-F238E27FC236}">
                <a16:creationId xmlns:a16="http://schemas.microsoft.com/office/drawing/2014/main" id="{CE460DC7-80D8-01AB-2BF3-2C8A299F730F}"/>
              </a:ext>
            </a:extLst>
          </p:cNvPr>
          <p:cNvSpPr/>
          <p:nvPr/>
        </p:nvSpPr>
        <p:spPr>
          <a:xfrm>
            <a:off x="599536" y="3751030"/>
            <a:ext cx="10972800" cy="1943569"/>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i="1">
              <a:solidFill>
                <a:schemeClr val="tx2"/>
              </a:solidFill>
            </a:endParaRPr>
          </a:p>
          <a:p>
            <a:pPr algn="ctr"/>
            <a:r>
              <a:rPr lang="en-US" i="1">
                <a:solidFill>
                  <a:schemeClr val="tx2"/>
                </a:solidFill>
              </a:rPr>
              <a:t>“No </a:t>
            </a:r>
            <a:r>
              <a:rPr lang="en-US" i="1" err="1">
                <a:solidFill>
                  <a:schemeClr val="tx2"/>
                </a:solidFill>
              </a:rPr>
              <a:t>necesitas</a:t>
            </a:r>
            <a:r>
              <a:rPr lang="en-US" i="1">
                <a:solidFill>
                  <a:schemeClr val="tx2"/>
                </a:solidFill>
              </a:rPr>
              <a:t> </a:t>
            </a:r>
            <a:r>
              <a:rPr lang="en-US" i="1" err="1">
                <a:solidFill>
                  <a:schemeClr val="tx2"/>
                </a:solidFill>
              </a:rPr>
              <a:t>papeles</a:t>
            </a:r>
            <a:r>
              <a:rPr lang="en-US" i="1">
                <a:solidFill>
                  <a:schemeClr val="tx2"/>
                </a:solidFill>
              </a:rPr>
              <a:t> para </a:t>
            </a:r>
            <a:r>
              <a:rPr lang="en-US" i="1" err="1">
                <a:solidFill>
                  <a:schemeClr val="tx2"/>
                </a:solidFill>
              </a:rPr>
              <a:t>entrar</a:t>
            </a:r>
            <a:r>
              <a:rPr lang="en-US" i="1">
                <a:solidFill>
                  <a:schemeClr val="tx2"/>
                </a:solidFill>
              </a:rPr>
              <a:t> a un </a:t>
            </a:r>
            <a:r>
              <a:rPr lang="en-US" i="1" err="1">
                <a:solidFill>
                  <a:schemeClr val="tx2"/>
                </a:solidFill>
              </a:rPr>
              <a:t>albergue</a:t>
            </a:r>
            <a:r>
              <a:rPr lang="en-US">
                <a:solidFill>
                  <a:schemeClr val="tx2"/>
                </a:solidFill>
              </a:rPr>
              <a:t>.”</a:t>
            </a:r>
          </a:p>
          <a:p>
            <a:pPr algn="ctr"/>
            <a:endParaRPr lang="en-US">
              <a:solidFill>
                <a:schemeClr val="tx2"/>
              </a:solidFill>
            </a:endParaRPr>
          </a:p>
          <a:p>
            <a:pPr algn="ctr"/>
            <a:r>
              <a:rPr lang="en-US">
                <a:solidFill>
                  <a:schemeClr val="tx1"/>
                </a:solidFill>
              </a:rPr>
              <a:t>“You don’t need papers to get into a shelter.”</a:t>
            </a:r>
          </a:p>
          <a:p>
            <a:pPr algn="ctr"/>
            <a:endParaRPr lang="en-US">
              <a:solidFill>
                <a:schemeClr val="tx1"/>
              </a:solidFill>
            </a:endParaRPr>
          </a:p>
        </p:txBody>
      </p:sp>
      <p:sp>
        <p:nvSpPr>
          <p:cNvPr id="6" name="Rectangle 5">
            <a:extLst>
              <a:ext uri="{FF2B5EF4-FFF2-40B4-BE49-F238E27FC236}">
                <a16:creationId xmlns:a16="http://schemas.microsoft.com/office/drawing/2014/main" id="{F45A24B0-2EF6-00FD-95C9-28162F8312FD}"/>
              </a:ext>
            </a:extLst>
          </p:cNvPr>
          <p:cNvSpPr/>
          <p:nvPr/>
        </p:nvSpPr>
        <p:spPr>
          <a:xfrm>
            <a:off x="603095" y="3538650"/>
            <a:ext cx="2781374"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Example Language</a:t>
            </a:r>
          </a:p>
        </p:txBody>
      </p:sp>
      <p:sp>
        <p:nvSpPr>
          <p:cNvPr id="11" name="TextBox 10">
            <a:extLst>
              <a:ext uri="{FF2B5EF4-FFF2-40B4-BE49-F238E27FC236}">
                <a16:creationId xmlns:a16="http://schemas.microsoft.com/office/drawing/2014/main" id="{9F9EC229-B019-3351-B100-A5E89E3E67CE}"/>
              </a:ext>
            </a:extLst>
          </p:cNvPr>
          <p:cNvSpPr txBox="1"/>
          <p:nvPr/>
        </p:nvSpPr>
        <p:spPr>
          <a:xfrm>
            <a:off x="599536" y="1678529"/>
            <a:ext cx="6147580" cy="1200329"/>
          </a:xfrm>
          <a:prstGeom prst="rect">
            <a:avLst/>
          </a:prstGeom>
          <a:noFill/>
        </p:spPr>
        <p:txBody>
          <a:bodyPr wrap="square" lIns="91440" tIns="45720" rIns="91440" bIns="45720" anchor="t">
            <a:spAutoFit/>
          </a:bodyPr>
          <a:lstStyle/>
          <a:p>
            <a:r>
              <a:rPr lang="en-US" b="1" dirty="0"/>
              <a:t>Many people assume they are ineligible for services because of their immigration status. Reassure them about what is available to them, and use plan, direct language. </a:t>
            </a:r>
            <a:endParaRPr lang="en-US" dirty="0">
              <a:cs typeface="Arial" panose="020B0604020202020204"/>
            </a:endParaRPr>
          </a:p>
        </p:txBody>
      </p:sp>
      <p:pic>
        <p:nvPicPr>
          <p:cNvPr id="4" name="Picture 3" descr="A black background with a couple of people and a heart&#10;&#10;AI-generated content may be incorrect.">
            <a:extLst>
              <a:ext uri="{FF2B5EF4-FFF2-40B4-BE49-F238E27FC236}">
                <a16:creationId xmlns:a16="http://schemas.microsoft.com/office/drawing/2014/main" id="{3020C1B6-B343-4D11-9E59-6CB3E39ED538}"/>
              </a:ext>
            </a:extLst>
          </p:cNvPr>
          <p:cNvPicPr>
            <a:picLocks noChangeAspect="1"/>
          </p:cNvPicPr>
          <p:nvPr/>
        </p:nvPicPr>
        <p:blipFill>
          <a:blip r:embed="rId3">
            <a:extLst>
              <a:ext uri="{28A0092B-C50C-407E-A947-70E740481C1C}">
                <a14:useLocalDpi xmlns:a14="http://schemas.microsoft.com/office/drawing/2010/main" val="0"/>
              </a:ext>
            </a:extLst>
          </a:blip>
          <a:srcRect l="75548"/>
          <a:stretch>
            <a:fillRect/>
          </a:stretch>
        </p:blipFill>
        <p:spPr>
          <a:xfrm>
            <a:off x="7322767" y="1189731"/>
            <a:ext cx="2079886" cy="1943568"/>
          </a:xfrm>
          <a:prstGeom prst="rect">
            <a:avLst/>
          </a:prstGeom>
        </p:spPr>
      </p:pic>
      <p:sp>
        <p:nvSpPr>
          <p:cNvPr id="5" name="Rectangle 4">
            <a:extLst>
              <a:ext uri="{FF2B5EF4-FFF2-40B4-BE49-F238E27FC236}">
                <a16:creationId xmlns:a16="http://schemas.microsoft.com/office/drawing/2014/main" id="{6E370485-5773-5283-7E21-AA62ADED2319}"/>
              </a:ext>
            </a:extLst>
          </p:cNvPr>
          <p:cNvSpPr/>
          <p:nvPr/>
        </p:nvSpPr>
        <p:spPr>
          <a:xfrm>
            <a:off x="9228221" y="4042"/>
            <a:ext cx="2959054" cy="802315"/>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Addressing Fears About Accessing Services</a:t>
            </a:r>
          </a:p>
        </p:txBody>
      </p:sp>
    </p:spTree>
    <p:extLst>
      <p:ext uri="{BB962C8B-B14F-4D97-AF65-F5344CB8AC3E}">
        <p14:creationId xmlns:p14="http://schemas.microsoft.com/office/powerpoint/2010/main" val="1496794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B905A-D1B9-DA1D-2D5B-D1F48695A0E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975D023-F067-D8B1-D3F4-4142A9308825}"/>
              </a:ext>
            </a:extLst>
          </p:cNvPr>
          <p:cNvSpPr>
            <a:spLocks noGrp="1"/>
          </p:cNvSpPr>
          <p:nvPr>
            <p:ph type="title"/>
          </p:nvPr>
        </p:nvSpPr>
        <p:spPr/>
        <p:txBody>
          <a:bodyPr/>
          <a:lstStyle/>
          <a:p>
            <a:r>
              <a:rPr lang="en-US">
                <a:ea typeface="Verdana"/>
              </a:rPr>
              <a:t>Address Public Charge Concerns Directly</a:t>
            </a:r>
            <a:endParaRPr lang="en-US"/>
          </a:p>
        </p:txBody>
      </p:sp>
      <p:sp>
        <p:nvSpPr>
          <p:cNvPr id="2" name="Rectangle: Rounded Corners 1">
            <a:extLst>
              <a:ext uri="{FF2B5EF4-FFF2-40B4-BE49-F238E27FC236}">
                <a16:creationId xmlns:a16="http://schemas.microsoft.com/office/drawing/2014/main" id="{3C8F1F5F-1004-A87A-E2DC-7278D93960E6}"/>
              </a:ext>
            </a:extLst>
          </p:cNvPr>
          <p:cNvSpPr/>
          <p:nvPr/>
        </p:nvSpPr>
        <p:spPr>
          <a:xfrm>
            <a:off x="599536" y="3751030"/>
            <a:ext cx="10972800" cy="2649770"/>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chemeClr val="tx1"/>
              </a:solidFill>
            </a:endParaRPr>
          </a:p>
          <a:p>
            <a:pPr algn="ctr"/>
            <a:r>
              <a:rPr lang="en-US" dirty="0">
                <a:solidFill>
                  <a:schemeClr val="tx1"/>
                </a:solidFill>
              </a:rPr>
              <a:t>Under the current rule (May 2026) food, housing, and health benefits are not counted in the </a:t>
            </a:r>
          </a:p>
          <a:p>
            <a:pPr algn="ctr"/>
            <a:r>
              <a:rPr lang="en-US" dirty="0">
                <a:solidFill>
                  <a:schemeClr val="tx1"/>
                </a:solidFill>
              </a:rPr>
              <a:t>public charge test and people can be encouraged to access them. However, a proposed rule </a:t>
            </a:r>
            <a:br>
              <a:rPr lang="en-US" dirty="0">
                <a:solidFill>
                  <a:schemeClr val="tx1"/>
                </a:solidFill>
              </a:rPr>
            </a:br>
            <a:r>
              <a:rPr lang="en-US" dirty="0">
                <a:solidFill>
                  <a:schemeClr val="tx1"/>
                </a:solidFill>
              </a:rPr>
              <a:t>change is under review that could significantly expand what benefits are considered. The </a:t>
            </a:r>
          </a:p>
          <a:p>
            <a:pPr algn="ctr"/>
            <a:r>
              <a:rPr lang="en-US" dirty="0">
                <a:solidFill>
                  <a:schemeClr val="tx1"/>
                </a:solidFill>
              </a:rPr>
              <a:t>situation is evolving rapidly. Refer to your organization's resources for the most current </a:t>
            </a:r>
          </a:p>
          <a:p>
            <a:pPr algn="ctr"/>
            <a:r>
              <a:rPr lang="en-US" dirty="0">
                <a:solidFill>
                  <a:schemeClr val="tx1"/>
                </a:solidFill>
              </a:rPr>
              <a:t>guidance and be transparent with clients that policies may change. </a:t>
            </a:r>
          </a:p>
        </p:txBody>
      </p:sp>
      <p:sp>
        <p:nvSpPr>
          <p:cNvPr id="6" name="Rectangle 5">
            <a:extLst>
              <a:ext uri="{FF2B5EF4-FFF2-40B4-BE49-F238E27FC236}">
                <a16:creationId xmlns:a16="http://schemas.microsoft.com/office/drawing/2014/main" id="{6D92CBA2-8B05-1C31-3CE1-D69D796501F9}"/>
              </a:ext>
            </a:extLst>
          </p:cNvPr>
          <p:cNvSpPr/>
          <p:nvPr/>
        </p:nvSpPr>
        <p:spPr>
          <a:xfrm>
            <a:off x="603095" y="3538650"/>
            <a:ext cx="3264898"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Tips from Front-line Staff</a:t>
            </a:r>
          </a:p>
        </p:txBody>
      </p:sp>
      <p:sp>
        <p:nvSpPr>
          <p:cNvPr id="11" name="TextBox 10">
            <a:extLst>
              <a:ext uri="{FF2B5EF4-FFF2-40B4-BE49-F238E27FC236}">
                <a16:creationId xmlns:a16="http://schemas.microsoft.com/office/drawing/2014/main" id="{FEF84BE3-44B9-01B7-2EF9-1FA24335662D}"/>
              </a:ext>
            </a:extLst>
          </p:cNvPr>
          <p:cNvSpPr txBox="1"/>
          <p:nvPr/>
        </p:nvSpPr>
        <p:spPr>
          <a:xfrm>
            <a:off x="599536" y="1699850"/>
            <a:ext cx="6147580" cy="923330"/>
          </a:xfrm>
          <a:prstGeom prst="rect">
            <a:avLst/>
          </a:prstGeom>
          <a:noFill/>
        </p:spPr>
        <p:txBody>
          <a:bodyPr wrap="square" lIns="91440" tIns="45720" rIns="91440" bIns="45720" anchor="t">
            <a:spAutoFit/>
          </a:bodyPr>
          <a:lstStyle/>
          <a:p>
            <a:r>
              <a:rPr lang="en-US" b="1" dirty="0">
                <a:cs typeface="Arial"/>
              </a:rPr>
              <a:t>Many immigrant individuals avoid public services for fear of being labeled a "public charge." Stay informed so you can provide accurate, up-to-date information. </a:t>
            </a:r>
          </a:p>
        </p:txBody>
      </p:sp>
      <p:pic>
        <p:nvPicPr>
          <p:cNvPr id="4" name="Picture 3" descr="A black background with a couple of people and a heart&#10;&#10;AI-generated content may be incorrect.">
            <a:extLst>
              <a:ext uri="{FF2B5EF4-FFF2-40B4-BE49-F238E27FC236}">
                <a16:creationId xmlns:a16="http://schemas.microsoft.com/office/drawing/2014/main" id="{7CD83A4A-D412-2A82-501F-CE27BC02416F}"/>
              </a:ext>
            </a:extLst>
          </p:cNvPr>
          <p:cNvPicPr>
            <a:picLocks noChangeAspect="1"/>
          </p:cNvPicPr>
          <p:nvPr/>
        </p:nvPicPr>
        <p:blipFill>
          <a:blip r:embed="rId3">
            <a:extLst>
              <a:ext uri="{28A0092B-C50C-407E-A947-70E740481C1C}">
                <a14:useLocalDpi xmlns:a14="http://schemas.microsoft.com/office/drawing/2010/main" val="0"/>
              </a:ext>
            </a:extLst>
          </a:blip>
          <a:srcRect l="75548"/>
          <a:stretch>
            <a:fillRect/>
          </a:stretch>
        </p:blipFill>
        <p:spPr>
          <a:xfrm>
            <a:off x="7322767" y="1189731"/>
            <a:ext cx="2079886" cy="1943568"/>
          </a:xfrm>
          <a:prstGeom prst="rect">
            <a:avLst/>
          </a:prstGeom>
        </p:spPr>
      </p:pic>
      <p:sp>
        <p:nvSpPr>
          <p:cNvPr id="5" name="Rectangle 4">
            <a:extLst>
              <a:ext uri="{FF2B5EF4-FFF2-40B4-BE49-F238E27FC236}">
                <a16:creationId xmlns:a16="http://schemas.microsoft.com/office/drawing/2014/main" id="{14E71999-753F-D3F2-4A94-85890C4D2E12}"/>
              </a:ext>
            </a:extLst>
          </p:cNvPr>
          <p:cNvSpPr/>
          <p:nvPr/>
        </p:nvSpPr>
        <p:spPr>
          <a:xfrm>
            <a:off x="9228221" y="4042"/>
            <a:ext cx="2959054" cy="802315"/>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Addressing Fears About Accessing Services</a:t>
            </a:r>
          </a:p>
        </p:txBody>
      </p:sp>
    </p:spTree>
    <p:extLst>
      <p:ext uri="{BB962C8B-B14F-4D97-AF65-F5344CB8AC3E}">
        <p14:creationId xmlns:p14="http://schemas.microsoft.com/office/powerpoint/2010/main" val="3797639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B4C6E-76AC-7AF5-9299-36CC989464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B5BFE57-34DC-AB50-EBA9-E019821A6DDD}"/>
              </a:ext>
            </a:extLst>
          </p:cNvPr>
          <p:cNvSpPr>
            <a:spLocks noGrp="1"/>
          </p:cNvSpPr>
          <p:nvPr>
            <p:ph type="title"/>
          </p:nvPr>
        </p:nvSpPr>
        <p:spPr>
          <a:xfrm>
            <a:off x="599536" y="267419"/>
            <a:ext cx="8265995" cy="538939"/>
          </a:xfrm>
        </p:spPr>
        <p:txBody>
          <a:bodyPr/>
          <a:lstStyle/>
          <a:p>
            <a:r>
              <a:rPr lang="en-US">
                <a:ea typeface="Verdana"/>
              </a:rPr>
              <a:t>Let Trust Open the Door To Services</a:t>
            </a:r>
            <a:endParaRPr lang="en-US"/>
          </a:p>
        </p:txBody>
      </p:sp>
      <p:sp>
        <p:nvSpPr>
          <p:cNvPr id="2" name="Rectangle: Rounded Corners 1">
            <a:extLst>
              <a:ext uri="{FF2B5EF4-FFF2-40B4-BE49-F238E27FC236}">
                <a16:creationId xmlns:a16="http://schemas.microsoft.com/office/drawing/2014/main" id="{BC3AFD94-3D53-5DC3-CB09-9079C844DAF7}"/>
              </a:ext>
            </a:extLst>
          </p:cNvPr>
          <p:cNvSpPr/>
          <p:nvPr/>
        </p:nvSpPr>
        <p:spPr>
          <a:xfrm>
            <a:off x="599536" y="3751030"/>
            <a:ext cx="10972800" cy="2069757"/>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solidFill>
                  <a:schemeClr val="tx1"/>
                </a:solidFill>
              </a:rPr>
              <a:t>“We don’t have a program, we have a community.”</a:t>
            </a:r>
          </a:p>
        </p:txBody>
      </p:sp>
      <p:sp>
        <p:nvSpPr>
          <p:cNvPr id="4" name="Rectangle 3">
            <a:extLst>
              <a:ext uri="{FF2B5EF4-FFF2-40B4-BE49-F238E27FC236}">
                <a16:creationId xmlns:a16="http://schemas.microsoft.com/office/drawing/2014/main" id="{306A5FE8-7AE7-F62C-222B-A6BAB61D614D}"/>
              </a:ext>
            </a:extLst>
          </p:cNvPr>
          <p:cNvSpPr/>
          <p:nvPr/>
        </p:nvSpPr>
        <p:spPr>
          <a:xfrm>
            <a:off x="9405901" y="4042"/>
            <a:ext cx="2781374" cy="802315"/>
          </a:xfrm>
          <a:prstGeom prst="rect">
            <a:avLst/>
          </a:prstGeom>
          <a:solidFill>
            <a:srgbClr val="E6B4C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Offering Services with Sensitivity</a:t>
            </a:r>
          </a:p>
        </p:txBody>
      </p:sp>
      <p:sp>
        <p:nvSpPr>
          <p:cNvPr id="6" name="Rectangle 5">
            <a:extLst>
              <a:ext uri="{FF2B5EF4-FFF2-40B4-BE49-F238E27FC236}">
                <a16:creationId xmlns:a16="http://schemas.microsoft.com/office/drawing/2014/main" id="{E293769A-AFF7-D16D-41C0-CA17C6709DC6}"/>
              </a:ext>
            </a:extLst>
          </p:cNvPr>
          <p:cNvSpPr/>
          <p:nvPr/>
        </p:nvSpPr>
        <p:spPr>
          <a:xfrm>
            <a:off x="603095" y="3538650"/>
            <a:ext cx="3748089"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In the Words of Front-line Staff</a:t>
            </a:r>
            <a:endParaRPr lang="en-US"/>
          </a:p>
        </p:txBody>
      </p:sp>
      <p:sp>
        <p:nvSpPr>
          <p:cNvPr id="11" name="TextBox 10">
            <a:extLst>
              <a:ext uri="{FF2B5EF4-FFF2-40B4-BE49-F238E27FC236}">
                <a16:creationId xmlns:a16="http://schemas.microsoft.com/office/drawing/2014/main" id="{A66884A5-E654-B6AF-7915-ED1E9E883F2A}"/>
              </a:ext>
            </a:extLst>
          </p:cNvPr>
          <p:cNvSpPr txBox="1"/>
          <p:nvPr/>
        </p:nvSpPr>
        <p:spPr>
          <a:xfrm>
            <a:off x="599536" y="1372850"/>
            <a:ext cx="6397788" cy="2031325"/>
          </a:xfrm>
          <a:prstGeom prst="rect">
            <a:avLst/>
          </a:prstGeom>
          <a:noFill/>
        </p:spPr>
        <p:txBody>
          <a:bodyPr wrap="square" lIns="91440" tIns="45720" rIns="91440" bIns="45720" anchor="t">
            <a:spAutoFit/>
          </a:bodyPr>
          <a:lstStyle/>
          <a:p>
            <a:r>
              <a:rPr lang="en-US" b="1" dirty="0">
                <a:cs typeface="Arial"/>
              </a:rPr>
              <a:t>Many Latino individuals take pride in their ability to work hard to get through tough times and in their community's support. Offering services too soon can feel like an assumption of helplessness. Wait until you have built a relationship before discussing services in depth and let them normalize the idea at their own pace. </a:t>
            </a:r>
            <a:endParaRPr lang="en-US" b="1" dirty="0">
              <a:effectLst/>
              <a:cs typeface="Arial"/>
            </a:endParaRPr>
          </a:p>
          <a:p>
            <a:pPr marL="342900" indent="-342900">
              <a:buFont typeface="+mj-lt"/>
              <a:buAutoNum type="arabicPeriod"/>
            </a:pPr>
            <a:endParaRPr lang="en-US" b="1" dirty="0">
              <a:effectLst/>
            </a:endParaRPr>
          </a:p>
        </p:txBody>
      </p:sp>
      <p:pic>
        <p:nvPicPr>
          <p:cNvPr id="7" name="Picture 6" descr="A black background with a couple of people and a heart&#10;&#10;AI-generated content may be incorrect.">
            <a:extLst>
              <a:ext uri="{FF2B5EF4-FFF2-40B4-BE49-F238E27FC236}">
                <a16:creationId xmlns:a16="http://schemas.microsoft.com/office/drawing/2014/main" id="{B9E9BE03-6029-7646-4818-BDCE24CBDE30}"/>
              </a:ext>
            </a:extLst>
          </p:cNvPr>
          <p:cNvPicPr>
            <a:picLocks noChangeAspect="1"/>
          </p:cNvPicPr>
          <p:nvPr/>
        </p:nvPicPr>
        <p:blipFill>
          <a:blip r:embed="rId3">
            <a:extLst>
              <a:ext uri="{28A0092B-C50C-407E-A947-70E740481C1C}">
                <a14:useLocalDpi xmlns:a14="http://schemas.microsoft.com/office/drawing/2010/main" val="0"/>
              </a:ext>
            </a:extLst>
          </a:blip>
          <a:srcRect l="50027" r="27933"/>
          <a:stretch>
            <a:fillRect/>
          </a:stretch>
        </p:blipFill>
        <p:spPr>
          <a:xfrm>
            <a:off x="7757073" y="1315460"/>
            <a:ext cx="2145868" cy="2224704"/>
          </a:xfrm>
          <a:prstGeom prst="rect">
            <a:avLst/>
          </a:prstGeom>
        </p:spPr>
      </p:pic>
    </p:spTree>
    <p:extLst>
      <p:ext uri="{BB962C8B-B14F-4D97-AF65-F5344CB8AC3E}">
        <p14:creationId xmlns:p14="http://schemas.microsoft.com/office/powerpoint/2010/main" val="3353714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0FDBF-12F2-2854-A30F-6C988A3CDBA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1CA37A5-9AE4-0273-034C-194407767864}"/>
              </a:ext>
            </a:extLst>
          </p:cNvPr>
          <p:cNvSpPr>
            <a:spLocks noGrp="1"/>
          </p:cNvSpPr>
          <p:nvPr>
            <p:ph type="title"/>
          </p:nvPr>
        </p:nvSpPr>
        <p:spPr>
          <a:xfrm>
            <a:off x="599536" y="267419"/>
            <a:ext cx="8720920" cy="538939"/>
          </a:xfrm>
        </p:spPr>
        <p:txBody>
          <a:bodyPr/>
          <a:lstStyle/>
          <a:p>
            <a:r>
              <a:rPr lang="en-US">
                <a:ea typeface="Verdana"/>
              </a:rPr>
              <a:t>Center Autonomy When Sharing Information About Available Services</a:t>
            </a:r>
            <a:endParaRPr lang="en-US"/>
          </a:p>
        </p:txBody>
      </p:sp>
      <p:sp>
        <p:nvSpPr>
          <p:cNvPr id="2" name="Rectangle: Rounded Corners 1">
            <a:extLst>
              <a:ext uri="{FF2B5EF4-FFF2-40B4-BE49-F238E27FC236}">
                <a16:creationId xmlns:a16="http://schemas.microsoft.com/office/drawing/2014/main" id="{E35F4192-7EB0-4EAC-5C3D-CAE7536E7987}"/>
              </a:ext>
            </a:extLst>
          </p:cNvPr>
          <p:cNvSpPr/>
          <p:nvPr/>
        </p:nvSpPr>
        <p:spPr>
          <a:xfrm>
            <a:off x="599536" y="3751030"/>
            <a:ext cx="10972800" cy="2069757"/>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1">
              <a:defRPr/>
            </a:pPr>
            <a:endParaRPr lang="en-US" i="1" dirty="0">
              <a:solidFill>
                <a:schemeClr val="tx1"/>
              </a:solidFill>
            </a:endParaRPr>
          </a:p>
          <a:p>
            <a:pPr lvl="1">
              <a:defRPr/>
            </a:pPr>
            <a:r>
              <a:rPr lang="en-US" i="1" dirty="0">
                <a:solidFill>
                  <a:schemeClr val="tx2"/>
                </a:solidFill>
              </a:rPr>
              <a:t>“¿Le </a:t>
            </a:r>
            <a:r>
              <a:rPr lang="en-US" i="1" dirty="0" err="1">
                <a:solidFill>
                  <a:schemeClr val="tx2"/>
                </a:solidFill>
              </a:rPr>
              <a:t>gustaría</a:t>
            </a:r>
            <a:r>
              <a:rPr lang="en-US" i="1" dirty="0">
                <a:solidFill>
                  <a:schemeClr val="tx2"/>
                </a:solidFill>
              </a:rPr>
              <a:t> saber </a:t>
            </a:r>
            <a:r>
              <a:rPr lang="en-US" i="1" dirty="0" err="1">
                <a:solidFill>
                  <a:schemeClr val="tx2"/>
                </a:solidFill>
              </a:rPr>
              <a:t>más</a:t>
            </a:r>
            <a:r>
              <a:rPr lang="en-US" i="1" dirty="0">
                <a:solidFill>
                  <a:schemeClr val="tx2"/>
                </a:solidFill>
              </a:rPr>
              <a:t> </a:t>
            </a:r>
            <a:r>
              <a:rPr lang="en-US" i="1" dirty="0" err="1">
                <a:solidFill>
                  <a:schemeClr val="tx2"/>
                </a:solidFill>
              </a:rPr>
              <a:t>sobre</a:t>
            </a:r>
            <a:r>
              <a:rPr lang="en-US" i="1" dirty="0">
                <a:solidFill>
                  <a:schemeClr val="tx2"/>
                </a:solidFill>
              </a:rPr>
              <a:t> </a:t>
            </a:r>
            <a:r>
              <a:rPr lang="en-US" i="1" dirty="0" err="1">
                <a:solidFill>
                  <a:schemeClr val="tx2"/>
                </a:solidFill>
              </a:rPr>
              <a:t>recursos</a:t>
            </a:r>
            <a:r>
              <a:rPr lang="en-US" i="1" dirty="0">
                <a:solidFill>
                  <a:schemeClr val="tx2"/>
                </a:solidFill>
              </a:rPr>
              <a:t>? Si </a:t>
            </a:r>
            <a:r>
              <a:rPr lang="en-US" i="1" dirty="0" err="1">
                <a:solidFill>
                  <a:schemeClr val="tx2"/>
                </a:solidFill>
              </a:rPr>
              <a:t>quiere</a:t>
            </a:r>
            <a:r>
              <a:rPr lang="en-US" i="1" dirty="0">
                <a:solidFill>
                  <a:schemeClr val="tx2"/>
                </a:solidFill>
              </a:rPr>
              <a:t>, le </a:t>
            </a:r>
            <a:r>
              <a:rPr lang="en-US" i="1" dirty="0" err="1">
                <a:solidFill>
                  <a:schemeClr val="tx2"/>
                </a:solidFill>
              </a:rPr>
              <a:t>puedo</a:t>
            </a:r>
            <a:r>
              <a:rPr lang="en-US" i="1" dirty="0">
                <a:solidFill>
                  <a:schemeClr val="tx2"/>
                </a:solidFill>
              </a:rPr>
              <a:t> </a:t>
            </a:r>
            <a:r>
              <a:rPr lang="en-US" i="1" dirty="0" err="1">
                <a:solidFill>
                  <a:schemeClr val="tx2"/>
                </a:solidFill>
              </a:rPr>
              <a:t>dar</a:t>
            </a:r>
            <a:r>
              <a:rPr lang="en-US" i="1" dirty="0">
                <a:solidFill>
                  <a:schemeClr val="tx2"/>
                </a:solidFill>
              </a:rPr>
              <a:t> </a:t>
            </a:r>
            <a:r>
              <a:rPr lang="en-US" i="1" dirty="0" err="1">
                <a:solidFill>
                  <a:schemeClr val="tx2"/>
                </a:solidFill>
              </a:rPr>
              <a:t>información</a:t>
            </a:r>
            <a:r>
              <a:rPr lang="en-US" i="1" dirty="0">
                <a:solidFill>
                  <a:schemeClr val="tx2"/>
                </a:solidFill>
              </a:rPr>
              <a:t> </a:t>
            </a:r>
            <a:r>
              <a:rPr lang="en-US" i="1" dirty="0" err="1">
                <a:solidFill>
                  <a:schemeClr val="tx2"/>
                </a:solidFill>
              </a:rPr>
              <a:t>sobre</a:t>
            </a:r>
            <a:r>
              <a:rPr lang="en-US" i="1" dirty="0">
                <a:solidFill>
                  <a:schemeClr val="tx2"/>
                </a:solidFill>
              </a:rPr>
              <a:t>…”</a:t>
            </a:r>
            <a:endParaRPr lang="en-US" i="1" dirty="0">
              <a:solidFill>
                <a:schemeClr val="tx2"/>
              </a:solidFill>
              <a:cs typeface="Arial"/>
            </a:endParaRPr>
          </a:p>
          <a:p>
            <a:pPr lvl="1">
              <a:defRPr/>
            </a:pPr>
            <a:endParaRPr lang="en-US" i="1" dirty="0">
              <a:solidFill>
                <a:schemeClr val="tx1"/>
              </a:solidFill>
            </a:endParaRPr>
          </a:p>
          <a:p>
            <a:pPr lvl="1">
              <a:defRPr/>
            </a:pPr>
            <a:r>
              <a:rPr lang="en-US" dirty="0">
                <a:solidFill>
                  <a:schemeClr val="tx1"/>
                </a:solidFill>
                <a:cs typeface="Arial"/>
              </a:rPr>
              <a:t>“Would you like to learn more about resources? If you'd like, I can share information about...”</a:t>
            </a:r>
          </a:p>
          <a:p>
            <a:pPr lvl="1">
              <a:defRPr/>
            </a:pPr>
            <a:endParaRPr lang="en-US" i="1" dirty="0">
              <a:solidFill>
                <a:schemeClr val="tx1"/>
              </a:solidFill>
              <a:cs typeface="Arial"/>
            </a:endParaRPr>
          </a:p>
        </p:txBody>
      </p:sp>
      <p:sp>
        <p:nvSpPr>
          <p:cNvPr id="6" name="Rectangle 5">
            <a:extLst>
              <a:ext uri="{FF2B5EF4-FFF2-40B4-BE49-F238E27FC236}">
                <a16:creationId xmlns:a16="http://schemas.microsoft.com/office/drawing/2014/main" id="{29FD2F5C-946C-6E07-B1F2-466FF962C25E}"/>
              </a:ext>
            </a:extLst>
          </p:cNvPr>
          <p:cNvSpPr/>
          <p:nvPr/>
        </p:nvSpPr>
        <p:spPr>
          <a:xfrm>
            <a:off x="603095" y="3538650"/>
            <a:ext cx="2781374"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Example Language</a:t>
            </a:r>
          </a:p>
        </p:txBody>
      </p:sp>
      <p:sp>
        <p:nvSpPr>
          <p:cNvPr id="11" name="TextBox 10">
            <a:extLst>
              <a:ext uri="{FF2B5EF4-FFF2-40B4-BE49-F238E27FC236}">
                <a16:creationId xmlns:a16="http://schemas.microsoft.com/office/drawing/2014/main" id="{0F19C7AF-009B-8ABE-8F43-55165BE4C5CD}"/>
              </a:ext>
            </a:extLst>
          </p:cNvPr>
          <p:cNvSpPr txBox="1"/>
          <p:nvPr/>
        </p:nvSpPr>
        <p:spPr>
          <a:xfrm>
            <a:off x="599536" y="1629642"/>
            <a:ext cx="6147580" cy="1200329"/>
          </a:xfrm>
          <a:prstGeom prst="rect">
            <a:avLst/>
          </a:prstGeom>
          <a:noFill/>
        </p:spPr>
        <p:txBody>
          <a:bodyPr wrap="square" lIns="91440" tIns="45720" rIns="91440" bIns="45720" anchor="t">
            <a:spAutoFit/>
          </a:bodyPr>
          <a:lstStyle/>
          <a:p>
            <a:r>
              <a:rPr lang="en-US" b="1" dirty="0"/>
              <a:t>Prioritize autonomy by framing service information as an offer rather than a recommendation. This preserves someone’s sense of control and makes it easier to say yes without feeling pressured. </a:t>
            </a:r>
            <a:endParaRPr lang="en-US" dirty="0">
              <a:cs typeface="Arial" panose="020B0604020202020204"/>
            </a:endParaRPr>
          </a:p>
        </p:txBody>
      </p:sp>
      <p:pic>
        <p:nvPicPr>
          <p:cNvPr id="4" name="Picture 3" descr="A black background with a couple of people and a heart&#10;&#10;AI-generated content may be incorrect.">
            <a:extLst>
              <a:ext uri="{FF2B5EF4-FFF2-40B4-BE49-F238E27FC236}">
                <a16:creationId xmlns:a16="http://schemas.microsoft.com/office/drawing/2014/main" id="{4CBCA332-6634-AB5E-2914-B14536666E44}"/>
              </a:ext>
            </a:extLst>
          </p:cNvPr>
          <p:cNvPicPr>
            <a:picLocks noChangeAspect="1"/>
          </p:cNvPicPr>
          <p:nvPr/>
        </p:nvPicPr>
        <p:blipFill>
          <a:blip r:embed="rId3">
            <a:extLst>
              <a:ext uri="{28A0092B-C50C-407E-A947-70E740481C1C}">
                <a14:useLocalDpi xmlns:a14="http://schemas.microsoft.com/office/drawing/2010/main" val="0"/>
              </a:ext>
            </a:extLst>
          </a:blip>
          <a:srcRect l="50027" r="27933"/>
          <a:stretch>
            <a:fillRect/>
          </a:stretch>
        </p:blipFill>
        <p:spPr>
          <a:xfrm>
            <a:off x="7757073" y="1315460"/>
            <a:ext cx="2145868" cy="2224704"/>
          </a:xfrm>
          <a:prstGeom prst="rect">
            <a:avLst/>
          </a:prstGeom>
        </p:spPr>
      </p:pic>
      <p:sp>
        <p:nvSpPr>
          <p:cNvPr id="5" name="Rectangle 4">
            <a:extLst>
              <a:ext uri="{FF2B5EF4-FFF2-40B4-BE49-F238E27FC236}">
                <a16:creationId xmlns:a16="http://schemas.microsoft.com/office/drawing/2014/main" id="{A8612282-B82D-A324-A468-9938FF7431AA}"/>
              </a:ext>
            </a:extLst>
          </p:cNvPr>
          <p:cNvSpPr/>
          <p:nvPr/>
        </p:nvSpPr>
        <p:spPr>
          <a:xfrm>
            <a:off x="9405901" y="4042"/>
            <a:ext cx="2781374" cy="802315"/>
          </a:xfrm>
          <a:prstGeom prst="rect">
            <a:avLst/>
          </a:prstGeom>
          <a:solidFill>
            <a:srgbClr val="E6B4C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Offering Services with Sensitivity</a:t>
            </a:r>
          </a:p>
        </p:txBody>
      </p:sp>
    </p:spTree>
    <p:extLst>
      <p:ext uri="{BB962C8B-B14F-4D97-AF65-F5344CB8AC3E}">
        <p14:creationId xmlns:p14="http://schemas.microsoft.com/office/powerpoint/2010/main" val="2847909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2FE02-0698-5E63-B19A-14122DB46A5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145BCD6-0E81-9E40-8EC8-6792CCBCD91B}"/>
              </a:ext>
            </a:extLst>
          </p:cNvPr>
          <p:cNvSpPr>
            <a:spLocks noGrp="1"/>
          </p:cNvSpPr>
          <p:nvPr>
            <p:ph type="title"/>
          </p:nvPr>
        </p:nvSpPr>
        <p:spPr>
          <a:xfrm>
            <a:off x="599536" y="267419"/>
            <a:ext cx="8686801" cy="538939"/>
          </a:xfrm>
        </p:spPr>
        <p:txBody>
          <a:bodyPr/>
          <a:lstStyle/>
          <a:p>
            <a:r>
              <a:rPr lang="en-US" dirty="0">
                <a:ea typeface="Verdana"/>
              </a:rPr>
              <a:t>Use Accessible Language to Communicate Service Options</a:t>
            </a:r>
            <a:endParaRPr lang="en-US" dirty="0"/>
          </a:p>
        </p:txBody>
      </p:sp>
      <p:sp>
        <p:nvSpPr>
          <p:cNvPr id="2" name="Rectangle: Rounded Corners 1">
            <a:extLst>
              <a:ext uri="{FF2B5EF4-FFF2-40B4-BE49-F238E27FC236}">
                <a16:creationId xmlns:a16="http://schemas.microsoft.com/office/drawing/2014/main" id="{0D2DEE9E-CB65-0178-DCC0-10A29FABB775}"/>
              </a:ext>
            </a:extLst>
          </p:cNvPr>
          <p:cNvSpPr/>
          <p:nvPr/>
        </p:nvSpPr>
        <p:spPr>
          <a:xfrm>
            <a:off x="599536" y="3751030"/>
            <a:ext cx="10972800" cy="2069757"/>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i="1" dirty="0">
                <a:solidFill>
                  <a:schemeClr val="tx2"/>
                </a:solidFill>
              </a:rPr>
              <a:t>“Como </a:t>
            </a:r>
            <a:r>
              <a:rPr lang="en-US" i="1" dirty="0" err="1">
                <a:solidFill>
                  <a:schemeClr val="tx2"/>
                </a:solidFill>
              </a:rPr>
              <a:t>en</a:t>
            </a:r>
            <a:r>
              <a:rPr lang="en-US" i="1" dirty="0">
                <a:solidFill>
                  <a:schemeClr val="tx2"/>
                </a:solidFill>
              </a:rPr>
              <a:t> </a:t>
            </a:r>
            <a:r>
              <a:rPr lang="en-US" i="1" dirty="0" err="1">
                <a:solidFill>
                  <a:schemeClr val="tx2"/>
                </a:solidFill>
              </a:rPr>
              <a:t>nuestros</a:t>
            </a:r>
            <a:r>
              <a:rPr lang="en-US" i="1" dirty="0">
                <a:solidFill>
                  <a:schemeClr val="tx2"/>
                </a:solidFill>
              </a:rPr>
              <a:t> </a:t>
            </a:r>
            <a:r>
              <a:rPr lang="en-US" i="1" dirty="0" err="1">
                <a:solidFill>
                  <a:schemeClr val="tx2"/>
                </a:solidFill>
              </a:rPr>
              <a:t>países</a:t>
            </a:r>
            <a:r>
              <a:rPr lang="en-US" i="1" dirty="0">
                <a:solidFill>
                  <a:schemeClr val="tx2"/>
                </a:solidFill>
              </a:rPr>
              <a:t> no hay </a:t>
            </a:r>
            <a:r>
              <a:rPr lang="en-US" i="1" dirty="0" err="1">
                <a:solidFill>
                  <a:schemeClr val="tx2"/>
                </a:solidFill>
              </a:rPr>
              <a:t>esta</a:t>
            </a:r>
            <a:r>
              <a:rPr lang="en-US" i="1" dirty="0">
                <a:solidFill>
                  <a:schemeClr val="tx2"/>
                </a:solidFill>
              </a:rPr>
              <a:t> </a:t>
            </a:r>
            <a:r>
              <a:rPr lang="en-US" i="1" dirty="0" err="1">
                <a:solidFill>
                  <a:schemeClr val="tx2"/>
                </a:solidFill>
              </a:rPr>
              <a:t>ayuda</a:t>
            </a:r>
            <a:r>
              <a:rPr lang="en-US" i="1" dirty="0">
                <a:solidFill>
                  <a:schemeClr val="tx2"/>
                </a:solidFill>
              </a:rPr>
              <a:t>, </a:t>
            </a:r>
            <a:r>
              <a:rPr lang="en-US" i="1" dirty="0" err="1">
                <a:solidFill>
                  <a:schemeClr val="tx2"/>
                </a:solidFill>
              </a:rPr>
              <a:t>creemos</a:t>
            </a:r>
            <a:r>
              <a:rPr lang="en-US" i="1" dirty="0">
                <a:solidFill>
                  <a:schemeClr val="tx2"/>
                </a:solidFill>
              </a:rPr>
              <a:t> que </a:t>
            </a:r>
            <a:r>
              <a:rPr lang="en-US" i="1" dirty="0" err="1">
                <a:solidFill>
                  <a:schemeClr val="tx2"/>
                </a:solidFill>
              </a:rPr>
              <a:t>aquí</a:t>
            </a:r>
            <a:r>
              <a:rPr lang="en-US" i="1" dirty="0">
                <a:solidFill>
                  <a:schemeClr val="tx2"/>
                </a:solidFill>
              </a:rPr>
              <a:t> </a:t>
            </a:r>
            <a:r>
              <a:rPr lang="en-US" i="1" dirty="0" err="1">
                <a:solidFill>
                  <a:schemeClr val="tx2"/>
                </a:solidFill>
              </a:rPr>
              <a:t>tampoco</a:t>
            </a:r>
            <a:r>
              <a:rPr lang="en-US" i="1" dirty="0">
                <a:solidFill>
                  <a:schemeClr val="tx2"/>
                </a:solidFill>
              </a:rPr>
              <a:t>.”</a:t>
            </a:r>
            <a:r>
              <a:rPr lang="en-US" i="1" dirty="0">
                <a:solidFill>
                  <a:schemeClr val="tx1"/>
                </a:solidFill>
              </a:rPr>
              <a:t> </a:t>
            </a:r>
          </a:p>
          <a:p>
            <a:pPr algn="ctr"/>
            <a:endParaRPr lang="en-US" dirty="0">
              <a:solidFill>
                <a:schemeClr val="tx1"/>
              </a:solidFill>
            </a:endParaRPr>
          </a:p>
          <a:p>
            <a:pPr algn="ctr"/>
            <a:r>
              <a:rPr lang="en-US" dirty="0">
                <a:solidFill>
                  <a:schemeClr val="tx1"/>
                </a:solidFill>
              </a:rPr>
              <a:t>“Since we don't have this type of support in our countries, we think that's also the case here.” </a:t>
            </a:r>
            <a:endParaRPr lang="en-US" dirty="0">
              <a:solidFill>
                <a:schemeClr val="tx1"/>
              </a:solidFill>
              <a:cs typeface="Arial"/>
            </a:endParaRPr>
          </a:p>
        </p:txBody>
      </p:sp>
      <p:sp>
        <p:nvSpPr>
          <p:cNvPr id="6" name="Rectangle 5">
            <a:extLst>
              <a:ext uri="{FF2B5EF4-FFF2-40B4-BE49-F238E27FC236}">
                <a16:creationId xmlns:a16="http://schemas.microsoft.com/office/drawing/2014/main" id="{11A61D86-F45C-A10A-E1E1-37A3158CA781}"/>
              </a:ext>
            </a:extLst>
          </p:cNvPr>
          <p:cNvSpPr/>
          <p:nvPr/>
        </p:nvSpPr>
        <p:spPr>
          <a:xfrm>
            <a:off x="603095" y="3538650"/>
            <a:ext cx="4635195"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In the Words of a Community Advocate</a:t>
            </a:r>
            <a:endParaRPr lang="en-US"/>
          </a:p>
        </p:txBody>
      </p:sp>
      <p:sp>
        <p:nvSpPr>
          <p:cNvPr id="11" name="TextBox 10">
            <a:extLst>
              <a:ext uri="{FF2B5EF4-FFF2-40B4-BE49-F238E27FC236}">
                <a16:creationId xmlns:a16="http://schemas.microsoft.com/office/drawing/2014/main" id="{2C368E26-152D-F09B-A4E5-C0388EA04DF8}"/>
              </a:ext>
            </a:extLst>
          </p:cNvPr>
          <p:cNvSpPr txBox="1"/>
          <p:nvPr/>
        </p:nvSpPr>
        <p:spPr>
          <a:xfrm>
            <a:off x="607196" y="1551298"/>
            <a:ext cx="6375042" cy="1754326"/>
          </a:xfrm>
          <a:prstGeom prst="rect">
            <a:avLst/>
          </a:prstGeom>
          <a:noFill/>
        </p:spPr>
        <p:txBody>
          <a:bodyPr wrap="square" lIns="91440" tIns="45720" rIns="91440" bIns="45720" anchor="t">
            <a:spAutoFit/>
          </a:bodyPr>
          <a:lstStyle/>
          <a:p>
            <a:r>
              <a:rPr lang="en-US" b="1" dirty="0">
                <a:cs typeface="Arial"/>
              </a:rPr>
              <a:t>Avoid jargon and don't assume that translating words is enough. Many people may not be familiar with the types of services that exist in the U.S., as systems of support often look very different or simply do not exist in many other countries. Explain what each service actually does and what people can expect. </a:t>
            </a:r>
            <a:endParaRPr lang="en-US" b="1" dirty="0">
              <a:effectLst/>
              <a:cs typeface="Arial" panose="020B0604020202020204"/>
            </a:endParaRPr>
          </a:p>
        </p:txBody>
      </p:sp>
      <p:pic>
        <p:nvPicPr>
          <p:cNvPr id="7" name="Picture 6" descr="A black background with a couple of people and a heart&#10;&#10;AI-generated content may be incorrect.">
            <a:extLst>
              <a:ext uri="{FF2B5EF4-FFF2-40B4-BE49-F238E27FC236}">
                <a16:creationId xmlns:a16="http://schemas.microsoft.com/office/drawing/2014/main" id="{13120D85-5EC2-E83E-C94B-7513990C3CAB}"/>
              </a:ext>
            </a:extLst>
          </p:cNvPr>
          <p:cNvPicPr>
            <a:picLocks noChangeAspect="1"/>
          </p:cNvPicPr>
          <p:nvPr/>
        </p:nvPicPr>
        <p:blipFill>
          <a:blip r:embed="rId3">
            <a:extLst>
              <a:ext uri="{28A0092B-C50C-407E-A947-70E740481C1C}">
                <a14:useLocalDpi xmlns:a14="http://schemas.microsoft.com/office/drawing/2010/main" val="0"/>
              </a:ext>
            </a:extLst>
          </a:blip>
          <a:srcRect l="50027" r="27933"/>
          <a:stretch>
            <a:fillRect/>
          </a:stretch>
        </p:blipFill>
        <p:spPr>
          <a:xfrm>
            <a:off x="7757073" y="1315460"/>
            <a:ext cx="2145868" cy="2224704"/>
          </a:xfrm>
          <a:prstGeom prst="rect">
            <a:avLst/>
          </a:prstGeom>
        </p:spPr>
      </p:pic>
      <p:sp>
        <p:nvSpPr>
          <p:cNvPr id="4" name="Rectangle 3">
            <a:extLst>
              <a:ext uri="{FF2B5EF4-FFF2-40B4-BE49-F238E27FC236}">
                <a16:creationId xmlns:a16="http://schemas.microsoft.com/office/drawing/2014/main" id="{F6E52C9E-355D-A665-34B1-D361C5E6ACD8}"/>
              </a:ext>
            </a:extLst>
          </p:cNvPr>
          <p:cNvSpPr/>
          <p:nvPr/>
        </p:nvSpPr>
        <p:spPr>
          <a:xfrm>
            <a:off x="9405901" y="4042"/>
            <a:ext cx="2781374" cy="802315"/>
          </a:xfrm>
          <a:prstGeom prst="rect">
            <a:avLst/>
          </a:prstGeom>
          <a:solidFill>
            <a:srgbClr val="E6B4C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Offering Services with Sensitivity</a:t>
            </a:r>
          </a:p>
        </p:txBody>
      </p:sp>
    </p:spTree>
    <p:extLst>
      <p:ext uri="{BB962C8B-B14F-4D97-AF65-F5344CB8AC3E}">
        <p14:creationId xmlns:p14="http://schemas.microsoft.com/office/powerpoint/2010/main" val="42322036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3433D-3BDB-F209-8DBE-A75502DD1B3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27858BF-0A13-A180-8344-5CEDE0CCE7EF}"/>
              </a:ext>
            </a:extLst>
          </p:cNvPr>
          <p:cNvSpPr>
            <a:spLocks noGrp="1"/>
          </p:cNvSpPr>
          <p:nvPr>
            <p:ph type="title"/>
          </p:nvPr>
        </p:nvSpPr>
        <p:spPr>
          <a:xfrm>
            <a:off x="599536" y="267419"/>
            <a:ext cx="7154075" cy="538939"/>
          </a:xfrm>
        </p:spPr>
        <p:txBody>
          <a:bodyPr/>
          <a:lstStyle/>
          <a:p>
            <a:r>
              <a:rPr lang="en-US">
                <a:ea typeface="Verdana"/>
              </a:rPr>
              <a:t>Respect Privacy and Create Space for Consent</a:t>
            </a:r>
            <a:endParaRPr lang="en-US"/>
          </a:p>
        </p:txBody>
      </p:sp>
      <p:sp>
        <p:nvSpPr>
          <p:cNvPr id="2" name="Rectangle: Rounded Corners 1">
            <a:extLst>
              <a:ext uri="{FF2B5EF4-FFF2-40B4-BE49-F238E27FC236}">
                <a16:creationId xmlns:a16="http://schemas.microsoft.com/office/drawing/2014/main" id="{A4878271-659F-CA31-3807-19B80F329575}"/>
              </a:ext>
            </a:extLst>
          </p:cNvPr>
          <p:cNvSpPr/>
          <p:nvPr/>
        </p:nvSpPr>
        <p:spPr>
          <a:xfrm>
            <a:off x="599536" y="3751030"/>
            <a:ext cx="10972800" cy="206975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i="1" dirty="0">
                <a:solidFill>
                  <a:schemeClr val="tx2"/>
                </a:solidFill>
              </a:rPr>
              <a:t>“¿</a:t>
            </a:r>
            <a:r>
              <a:rPr lang="en-US" i="1" dirty="0" err="1">
                <a:solidFill>
                  <a:schemeClr val="tx2"/>
                </a:solidFill>
              </a:rPr>
              <a:t>Está</a:t>
            </a:r>
            <a:r>
              <a:rPr lang="en-US" i="1" dirty="0">
                <a:solidFill>
                  <a:schemeClr val="tx2"/>
                </a:solidFill>
              </a:rPr>
              <a:t> bien </a:t>
            </a:r>
            <a:r>
              <a:rPr lang="en-US" i="1" dirty="0" err="1">
                <a:solidFill>
                  <a:schemeClr val="tx2"/>
                </a:solidFill>
              </a:rPr>
              <a:t>si</a:t>
            </a:r>
            <a:r>
              <a:rPr lang="en-US" i="1" dirty="0">
                <a:solidFill>
                  <a:schemeClr val="tx2"/>
                </a:solidFill>
              </a:rPr>
              <a:t> </a:t>
            </a:r>
            <a:r>
              <a:rPr lang="en-US" i="1" dirty="0" err="1">
                <a:solidFill>
                  <a:schemeClr val="tx2"/>
                </a:solidFill>
              </a:rPr>
              <a:t>hablamos</a:t>
            </a:r>
            <a:r>
              <a:rPr lang="en-US" i="1" dirty="0">
                <a:solidFill>
                  <a:schemeClr val="tx2"/>
                </a:solidFill>
              </a:rPr>
              <a:t> de </a:t>
            </a:r>
            <a:r>
              <a:rPr lang="en-US" i="1" dirty="0" err="1">
                <a:solidFill>
                  <a:schemeClr val="tx2"/>
                </a:solidFill>
              </a:rPr>
              <a:t>esto</a:t>
            </a:r>
            <a:r>
              <a:rPr lang="en-US" i="1" dirty="0">
                <a:solidFill>
                  <a:schemeClr val="tx2"/>
                </a:solidFill>
              </a:rPr>
              <a:t> </a:t>
            </a:r>
            <a:r>
              <a:rPr lang="en-US" i="1" dirty="0" err="1">
                <a:solidFill>
                  <a:schemeClr val="tx2"/>
                </a:solidFill>
              </a:rPr>
              <a:t>ahora</a:t>
            </a:r>
            <a:r>
              <a:rPr lang="en-US" i="1" dirty="0">
                <a:solidFill>
                  <a:schemeClr val="tx2"/>
                </a:solidFill>
              </a:rPr>
              <a:t>? Si no, </a:t>
            </a:r>
            <a:r>
              <a:rPr lang="en-US" i="1" dirty="0" err="1">
                <a:solidFill>
                  <a:schemeClr val="tx2"/>
                </a:solidFill>
              </a:rPr>
              <a:t>podemos</a:t>
            </a:r>
            <a:r>
              <a:rPr lang="en-US" i="1" dirty="0">
                <a:solidFill>
                  <a:schemeClr val="tx2"/>
                </a:solidFill>
              </a:rPr>
              <a:t> </a:t>
            </a:r>
            <a:r>
              <a:rPr lang="en-US" i="1" dirty="0" err="1">
                <a:solidFill>
                  <a:schemeClr val="tx2"/>
                </a:solidFill>
              </a:rPr>
              <a:t>volver</a:t>
            </a:r>
            <a:r>
              <a:rPr lang="en-US" i="1" dirty="0">
                <a:solidFill>
                  <a:schemeClr val="tx2"/>
                </a:solidFill>
              </a:rPr>
              <a:t> a </a:t>
            </a:r>
            <a:r>
              <a:rPr lang="en-US" i="1" dirty="0" err="1">
                <a:solidFill>
                  <a:schemeClr val="tx2"/>
                </a:solidFill>
              </a:rPr>
              <a:t>hablar</a:t>
            </a:r>
            <a:r>
              <a:rPr lang="en-US" i="1" dirty="0">
                <a:solidFill>
                  <a:schemeClr val="tx2"/>
                </a:solidFill>
              </a:rPr>
              <a:t> </a:t>
            </a:r>
            <a:r>
              <a:rPr lang="en-US" i="1" dirty="0" err="1">
                <a:solidFill>
                  <a:schemeClr val="tx2"/>
                </a:solidFill>
              </a:rPr>
              <a:t>otro</a:t>
            </a:r>
            <a:r>
              <a:rPr lang="en-US" i="1" dirty="0">
                <a:solidFill>
                  <a:schemeClr val="tx2"/>
                </a:solidFill>
              </a:rPr>
              <a:t> día.”</a:t>
            </a:r>
            <a:r>
              <a:rPr lang="en-US" i="1" dirty="0">
                <a:solidFill>
                  <a:schemeClr val="tx1"/>
                </a:solidFill>
              </a:rPr>
              <a:t> </a:t>
            </a:r>
          </a:p>
          <a:p>
            <a:pPr algn="ctr"/>
            <a:endParaRPr lang="en-US" dirty="0">
              <a:solidFill>
                <a:schemeClr val="tx1"/>
              </a:solidFill>
            </a:endParaRPr>
          </a:p>
          <a:p>
            <a:pPr algn="ctr"/>
            <a:r>
              <a:rPr lang="en-US" dirty="0">
                <a:solidFill>
                  <a:schemeClr val="tx1"/>
                </a:solidFill>
              </a:rPr>
              <a:t>“Is it okay if we talk about this now? If not, we can come back to it.”</a:t>
            </a:r>
            <a:endParaRPr lang="en-US" dirty="0">
              <a:solidFill>
                <a:schemeClr val="tx1"/>
              </a:solidFill>
              <a:cs typeface="Arial"/>
            </a:endParaRPr>
          </a:p>
        </p:txBody>
      </p:sp>
      <p:sp>
        <p:nvSpPr>
          <p:cNvPr id="6" name="Rectangle 5">
            <a:extLst>
              <a:ext uri="{FF2B5EF4-FFF2-40B4-BE49-F238E27FC236}">
                <a16:creationId xmlns:a16="http://schemas.microsoft.com/office/drawing/2014/main" id="{3BFBB2A5-6EE2-D1AC-E6B1-0D14B1C92764}"/>
              </a:ext>
            </a:extLst>
          </p:cNvPr>
          <p:cNvSpPr/>
          <p:nvPr/>
        </p:nvSpPr>
        <p:spPr>
          <a:xfrm>
            <a:off x="603095" y="3538650"/>
            <a:ext cx="2565285"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Example Language</a:t>
            </a:r>
            <a:endParaRPr lang="en-US" sz="2000">
              <a:solidFill>
                <a:schemeClr val="bg1"/>
              </a:solidFill>
              <a:cs typeface="Arial"/>
            </a:endParaRPr>
          </a:p>
        </p:txBody>
      </p:sp>
      <p:sp>
        <p:nvSpPr>
          <p:cNvPr id="11" name="TextBox 10">
            <a:extLst>
              <a:ext uri="{FF2B5EF4-FFF2-40B4-BE49-F238E27FC236}">
                <a16:creationId xmlns:a16="http://schemas.microsoft.com/office/drawing/2014/main" id="{9E049B06-945F-D203-BF64-CD7F3CE6CDC0}"/>
              </a:ext>
            </a:extLst>
          </p:cNvPr>
          <p:cNvSpPr txBox="1"/>
          <p:nvPr/>
        </p:nvSpPr>
        <p:spPr>
          <a:xfrm>
            <a:off x="607196" y="1551298"/>
            <a:ext cx="6375042" cy="1477328"/>
          </a:xfrm>
          <a:prstGeom prst="rect">
            <a:avLst/>
          </a:prstGeom>
          <a:noFill/>
        </p:spPr>
        <p:txBody>
          <a:bodyPr wrap="square" lIns="91440" tIns="45720" rIns="91440" bIns="45720" anchor="t">
            <a:spAutoFit/>
          </a:bodyPr>
          <a:lstStyle/>
          <a:p>
            <a:r>
              <a:rPr lang="en-US" b="1" dirty="0">
                <a:cs typeface="Arial"/>
              </a:rPr>
              <a:t>Mental health and substance use are deeply private topics in many Latino families, which sometimes aren't even discussed within the household. Always ask before opening these conversations and make clear that you can return to it another time. </a:t>
            </a:r>
            <a:endParaRPr lang="en-US" b="1" dirty="0">
              <a:effectLst/>
              <a:cs typeface="Arial" panose="020B0604020202020204"/>
            </a:endParaRPr>
          </a:p>
        </p:txBody>
      </p:sp>
      <p:sp>
        <p:nvSpPr>
          <p:cNvPr id="8" name="Rectangle 7">
            <a:extLst>
              <a:ext uri="{FF2B5EF4-FFF2-40B4-BE49-F238E27FC236}">
                <a16:creationId xmlns:a16="http://schemas.microsoft.com/office/drawing/2014/main" id="{DB71EB08-099F-B91C-E113-2A7F93806C1E}"/>
              </a:ext>
            </a:extLst>
          </p:cNvPr>
          <p:cNvSpPr/>
          <p:nvPr/>
        </p:nvSpPr>
        <p:spPr>
          <a:xfrm>
            <a:off x="9405901" y="4042"/>
            <a:ext cx="2781374" cy="795185"/>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Addressing Substance Use and Mental Health</a:t>
            </a:r>
            <a:endParaRPr lang="en-US" sz="2000" dirty="0">
              <a:solidFill>
                <a:schemeClr val="bg1"/>
              </a:solidFill>
              <a:cs typeface="Arial"/>
            </a:endParaRPr>
          </a:p>
        </p:txBody>
      </p:sp>
      <p:pic>
        <p:nvPicPr>
          <p:cNvPr id="5" name="Picture 4">
            <a:extLst>
              <a:ext uri="{FF2B5EF4-FFF2-40B4-BE49-F238E27FC236}">
                <a16:creationId xmlns:a16="http://schemas.microsoft.com/office/drawing/2014/main" id="{066C63DB-743C-88C5-57F1-E1F0FFFCA996}"/>
              </a:ext>
            </a:extLst>
          </p:cNvPr>
          <p:cNvPicPr>
            <a:picLocks noChangeAspect="1"/>
          </p:cNvPicPr>
          <p:nvPr/>
        </p:nvPicPr>
        <p:blipFill>
          <a:blip r:embed="rId3"/>
          <a:srcRect l="63589" t="5392" r="27819" b="75574"/>
          <a:stretch>
            <a:fillRect/>
          </a:stretch>
        </p:blipFill>
        <p:spPr>
          <a:xfrm>
            <a:off x="7403808" y="799228"/>
            <a:ext cx="2170521" cy="2511066"/>
          </a:xfrm>
          <a:prstGeom prst="rect">
            <a:avLst/>
          </a:prstGeom>
        </p:spPr>
      </p:pic>
    </p:spTree>
    <p:extLst>
      <p:ext uri="{BB962C8B-B14F-4D97-AF65-F5344CB8AC3E}">
        <p14:creationId xmlns:p14="http://schemas.microsoft.com/office/powerpoint/2010/main" val="22482339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0A42E-EF2A-9FF2-F089-9AB1FBCE352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B394E2C-1D67-7D95-053F-0EDF6307C9A7}"/>
              </a:ext>
            </a:extLst>
          </p:cNvPr>
          <p:cNvSpPr>
            <a:spLocks noGrp="1"/>
          </p:cNvSpPr>
          <p:nvPr>
            <p:ph type="title"/>
          </p:nvPr>
        </p:nvSpPr>
        <p:spPr>
          <a:xfrm>
            <a:off x="599537" y="267419"/>
            <a:ext cx="7630064" cy="538939"/>
          </a:xfrm>
        </p:spPr>
        <p:txBody>
          <a:bodyPr/>
          <a:lstStyle/>
          <a:p>
            <a:r>
              <a:rPr lang="en-US">
                <a:ea typeface="Verdana"/>
              </a:rPr>
              <a:t>Use Culturally Relevant Language Instead of Clinical Jargon</a:t>
            </a:r>
            <a:endParaRPr lang="en-US"/>
          </a:p>
        </p:txBody>
      </p:sp>
      <p:sp>
        <p:nvSpPr>
          <p:cNvPr id="2" name="Rectangle: Rounded Corners 1">
            <a:extLst>
              <a:ext uri="{FF2B5EF4-FFF2-40B4-BE49-F238E27FC236}">
                <a16:creationId xmlns:a16="http://schemas.microsoft.com/office/drawing/2014/main" id="{E09441F1-DD1D-1F2A-6FAF-F5B8D05BC876}"/>
              </a:ext>
            </a:extLst>
          </p:cNvPr>
          <p:cNvSpPr/>
          <p:nvPr/>
        </p:nvSpPr>
        <p:spPr>
          <a:xfrm>
            <a:off x="599536" y="3751030"/>
            <a:ext cx="10972800" cy="241177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solidFill>
                  <a:schemeClr val="tx1"/>
                </a:solidFill>
              </a:rPr>
              <a:t>When I can get to the point of talking transparently with a client, I use their own language </a:t>
            </a:r>
          </a:p>
          <a:p>
            <a:pPr algn="ctr"/>
            <a:r>
              <a:rPr lang="en-US" dirty="0">
                <a:solidFill>
                  <a:schemeClr val="tx1"/>
                </a:solidFill>
              </a:rPr>
              <a:t>when responding. They might say, </a:t>
            </a:r>
            <a:r>
              <a:rPr lang="en-US" i="1" dirty="0">
                <a:solidFill>
                  <a:schemeClr val="tx1"/>
                </a:solidFill>
              </a:rPr>
              <a:t>“me </a:t>
            </a:r>
            <a:r>
              <a:rPr lang="en-US" i="1" dirty="0" err="1">
                <a:solidFill>
                  <a:schemeClr val="tx1"/>
                </a:solidFill>
              </a:rPr>
              <a:t>siento</a:t>
            </a:r>
            <a:r>
              <a:rPr lang="en-US" i="1" dirty="0">
                <a:solidFill>
                  <a:schemeClr val="tx1"/>
                </a:solidFill>
              </a:rPr>
              <a:t> de la </a:t>
            </a:r>
            <a:r>
              <a:rPr lang="en-US" i="1" dirty="0" err="1">
                <a:solidFill>
                  <a:schemeClr val="tx1"/>
                </a:solidFill>
              </a:rPr>
              <a:t>chingada</a:t>
            </a:r>
            <a:r>
              <a:rPr lang="en-US" i="1" dirty="0">
                <a:solidFill>
                  <a:schemeClr val="tx1"/>
                </a:solidFill>
              </a:rPr>
              <a:t>.” </a:t>
            </a:r>
            <a:r>
              <a:rPr lang="en-US" dirty="0">
                <a:solidFill>
                  <a:schemeClr val="tx1"/>
                </a:solidFill>
              </a:rPr>
              <a:t>[“I feel like shit.”] </a:t>
            </a:r>
          </a:p>
          <a:p>
            <a:pPr algn="ctr"/>
            <a:r>
              <a:rPr lang="en-US" dirty="0">
                <a:solidFill>
                  <a:schemeClr val="tx1"/>
                </a:solidFill>
              </a:rPr>
              <a:t>I respond, </a:t>
            </a:r>
            <a:r>
              <a:rPr lang="en-US" i="1" dirty="0">
                <a:solidFill>
                  <a:schemeClr val="tx1"/>
                </a:solidFill>
              </a:rPr>
              <a:t>“</a:t>
            </a:r>
            <a:r>
              <a:rPr lang="en-US" i="1" dirty="0" err="1">
                <a:solidFill>
                  <a:schemeClr val="tx1"/>
                </a:solidFill>
              </a:rPr>
              <a:t>Cómo</a:t>
            </a:r>
            <a:r>
              <a:rPr lang="en-US" i="1" dirty="0">
                <a:solidFill>
                  <a:schemeClr val="tx1"/>
                </a:solidFill>
              </a:rPr>
              <a:t> lo </a:t>
            </a:r>
            <a:r>
              <a:rPr lang="en-US" i="1" dirty="0" err="1">
                <a:solidFill>
                  <a:schemeClr val="tx1"/>
                </a:solidFill>
              </a:rPr>
              <a:t>siente</a:t>
            </a:r>
            <a:r>
              <a:rPr lang="en-US" i="1" dirty="0">
                <a:solidFill>
                  <a:schemeClr val="tx1"/>
                </a:solidFill>
              </a:rPr>
              <a:t>? </a:t>
            </a:r>
            <a:r>
              <a:rPr lang="en-US" i="1" dirty="0" err="1">
                <a:solidFill>
                  <a:schemeClr val="tx1"/>
                </a:solidFill>
              </a:rPr>
              <a:t>Dónde</a:t>
            </a:r>
            <a:r>
              <a:rPr lang="en-US" i="1" dirty="0">
                <a:solidFill>
                  <a:schemeClr val="tx1"/>
                </a:solidFill>
              </a:rPr>
              <a:t> lo </a:t>
            </a:r>
            <a:r>
              <a:rPr lang="en-US" i="1" dirty="0" err="1">
                <a:solidFill>
                  <a:schemeClr val="tx1"/>
                </a:solidFill>
              </a:rPr>
              <a:t>siente</a:t>
            </a:r>
            <a:r>
              <a:rPr lang="en-US" i="1" dirty="0">
                <a:solidFill>
                  <a:schemeClr val="tx1"/>
                </a:solidFill>
              </a:rPr>
              <a:t>? Yo también me he </a:t>
            </a:r>
            <a:r>
              <a:rPr lang="en-US" i="1" dirty="0" err="1">
                <a:solidFill>
                  <a:schemeClr val="tx1"/>
                </a:solidFill>
              </a:rPr>
              <a:t>sentido</a:t>
            </a:r>
            <a:r>
              <a:rPr lang="en-US" i="1" dirty="0">
                <a:solidFill>
                  <a:schemeClr val="tx1"/>
                </a:solidFill>
              </a:rPr>
              <a:t> </a:t>
            </a:r>
            <a:r>
              <a:rPr lang="en-US" i="1" dirty="0" err="1">
                <a:solidFill>
                  <a:schemeClr val="tx1"/>
                </a:solidFill>
              </a:rPr>
              <a:t>así</a:t>
            </a:r>
            <a:r>
              <a:rPr lang="en-US" i="1" dirty="0">
                <a:solidFill>
                  <a:schemeClr val="tx1"/>
                </a:solidFill>
              </a:rPr>
              <a:t> </a:t>
            </a:r>
            <a:r>
              <a:rPr lang="en-US" i="1" dirty="0" err="1">
                <a:solidFill>
                  <a:schemeClr val="tx1"/>
                </a:solidFill>
              </a:rPr>
              <a:t>algunas</a:t>
            </a:r>
            <a:r>
              <a:rPr lang="en-US" i="1" dirty="0">
                <a:solidFill>
                  <a:schemeClr val="tx1"/>
                </a:solidFill>
              </a:rPr>
              <a:t> </a:t>
            </a:r>
            <a:r>
              <a:rPr lang="en-US" i="1" dirty="0" err="1">
                <a:solidFill>
                  <a:schemeClr val="tx1"/>
                </a:solidFill>
              </a:rPr>
              <a:t>veces</a:t>
            </a:r>
            <a:r>
              <a:rPr lang="en-US" dirty="0">
                <a:solidFill>
                  <a:schemeClr val="tx1"/>
                </a:solidFill>
              </a:rPr>
              <a:t>.” </a:t>
            </a:r>
          </a:p>
          <a:p>
            <a:pPr algn="ctr"/>
            <a:r>
              <a:rPr lang="en-US" dirty="0">
                <a:solidFill>
                  <a:schemeClr val="tx1"/>
                </a:solidFill>
              </a:rPr>
              <a:t>[“How do you feel it? Where do you feel it? I have also felt like that at times.”]</a:t>
            </a:r>
          </a:p>
        </p:txBody>
      </p:sp>
      <p:sp>
        <p:nvSpPr>
          <p:cNvPr id="6" name="Rectangle 5">
            <a:extLst>
              <a:ext uri="{FF2B5EF4-FFF2-40B4-BE49-F238E27FC236}">
                <a16:creationId xmlns:a16="http://schemas.microsoft.com/office/drawing/2014/main" id="{A67B639E-23D8-D526-2222-CA2949F7E248}"/>
              </a:ext>
            </a:extLst>
          </p:cNvPr>
          <p:cNvSpPr/>
          <p:nvPr/>
        </p:nvSpPr>
        <p:spPr>
          <a:xfrm>
            <a:off x="603096" y="3538650"/>
            <a:ext cx="3240621"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Tips from Front-line Staff</a:t>
            </a:r>
            <a:endParaRPr lang="en-US" sz="2000" dirty="0"/>
          </a:p>
        </p:txBody>
      </p:sp>
      <p:sp>
        <p:nvSpPr>
          <p:cNvPr id="11" name="TextBox 10">
            <a:extLst>
              <a:ext uri="{FF2B5EF4-FFF2-40B4-BE49-F238E27FC236}">
                <a16:creationId xmlns:a16="http://schemas.microsoft.com/office/drawing/2014/main" id="{8421DC78-2757-0D98-98DB-D5ABCFBE002A}"/>
              </a:ext>
            </a:extLst>
          </p:cNvPr>
          <p:cNvSpPr txBox="1"/>
          <p:nvPr/>
        </p:nvSpPr>
        <p:spPr>
          <a:xfrm>
            <a:off x="607196" y="1551298"/>
            <a:ext cx="6375042" cy="1477328"/>
          </a:xfrm>
          <a:prstGeom prst="rect">
            <a:avLst/>
          </a:prstGeom>
          <a:noFill/>
        </p:spPr>
        <p:txBody>
          <a:bodyPr wrap="square" lIns="91440" tIns="45720" rIns="91440" bIns="45720" anchor="t">
            <a:spAutoFit/>
          </a:bodyPr>
          <a:lstStyle/>
          <a:p>
            <a:r>
              <a:rPr lang="en-US" b="1">
                <a:cs typeface="Arial"/>
              </a:rPr>
              <a:t>Words like "mental health," "addiction," or "depression" can feel clinical, stigmatizing, or simply unfamiliar. Use language that reflects how the person describes their experience, including informal or colloquial expressions, and follow their lead. </a:t>
            </a:r>
          </a:p>
        </p:txBody>
      </p:sp>
      <p:pic>
        <p:nvPicPr>
          <p:cNvPr id="7" name="Picture 6">
            <a:extLst>
              <a:ext uri="{FF2B5EF4-FFF2-40B4-BE49-F238E27FC236}">
                <a16:creationId xmlns:a16="http://schemas.microsoft.com/office/drawing/2014/main" id="{D8DF5C74-4BBB-9F39-6582-9A5968E8E19D}"/>
              </a:ext>
            </a:extLst>
          </p:cNvPr>
          <p:cNvPicPr>
            <a:picLocks noChangeAspect="1"/>
          </p:cNvPicPr>
          <p:nvPr/>
        </p:nvPicPr>
        <p:blipFill>
          <a:blip r:embed="rId3"/>
          <a:srcRect l="63589" t="5392" r="27819" b="75574"/>
          <a:stretch>
            <a:fillRect/>
          </a:stretch>
        </p:blipFill>
        <p:spPr>
          <a:xfrm>
            <a:off x="7437969" y="799228"/>
            <a:ext cx="2170521" cy="2511066"/>
          </a:xfrm>
          <a:prstGeom prst="rect">
            <a:avLst/>
          </a:prstGeom>
        </p:spPr>
      </p:pic>
      <p:sp>
        <p:nvSpPr>
          <p:cNvPr id="4" name="Rectangle 3">
            <a:extLst>
              <a:ext uri="{FF2B5EF4-FFF2-40B4-BE49-F238E27FC236}">
                <a16:creationId xmlns:a16="http://schemas.microsoft.com/office/drawing/2014/main" id="{95C34A1E-5674-9A4E-76FF-71CDA6041D02}"/>
              </a:ext>
            </a:extLst>
          </p:cNvPr>
          <p:cNvSpPr/>
          <p:nvPr/>
        </p:nvSpPr>
        <p:spPr>
          <a:xfrm>
            <a:off x="9405901" y="4042"/>
            <a:ext cx="2781374" cy="795185"/>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Addressing Substance Use and Mental Health</a:t>
            </a:r>
            <a:endParaRPr lang="en-US" sz="2000" dirty="0">
              <a:solidFill>
                <a:schemeClr val="bg1"/>
              </a:solidFill>
              <a:cs typeface="Arial"/>
            </a:endParaRPr>
          </a:p>
        </p:txBody>
      </p:sp>
    </p:spTree>
    <p:extLst>
      <p:ext uri="{BB962C8B-B14F-4D97-AF65-F5344CB8AC3E}">
        <p14:creationId xmlns:p14="http://schemas.microsoft.com/office/powerpoint/2010/main" val="182103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1F9ECE-3B21-22D9-5E2C-4BCE164E7956}"/>
              </a:ext>
            </a:extLst>
          </p:cNvPr>
          <p:cNvSpPr>
            <a:spLocks noGrp="1"/>
          </p:cNvSpPr>
          <p:nvPr>
            <p:ph idx="1"/>
          </p:nvPr>
        </p:nvSpPr>
        <p:spPr/>
        <p:txBody>
          <a:bodyPr vert="horz" lIns="91440" tIns="45720" rIns="91440" bIns="45720" rtlCol="0" anchor="t">
            <a:normAutofit/>
          </a:bodyPr>
          <a:lstStyle/>
          <a:p>
            <a:r>
              <a:rPr lang="en-US" dirty="0"/>
              <a:t>Introduction and Framing</a:t>
            </a:r>
          </a:p>
          <a:p>
            <a:r>
              <a:rPr lang="en-US" dirty="0">
                <a:ea typeface="Verdana"/>
              </a:rPr>
              <a:t>Initiating Engagement</a:t>
            </a:r>
            <a:endParaRPr lang="en-US" dirty="0"/>
          </a:p>
          <a:p>
            <a:r>
              <a:rPr lang="en-US" dirty="0">
                <a:ea typeface="Verdana"/>
              </a:rPr>
              <a:t>Building Trust and Rapport </a:t>
            </a:r>
            <a:endParaRPr lang="en-US" dirty="0"/>
          </a:p>
          <a:p>
            <a:r>
              <a:rPr lang="en-US" dirty="0">
                <a:ea typeface="Verdana"/>
              </a:rPr>
              <a:t>Addressing Fears about Accessing Services</a:t>
            </a:r>
          </a:p>
          <a:p>
            <a:r>
              <a:rPr lang="en-US" dirty="0">
                <a:ea typeface="Verdana"/>
              </a:rPr>
              <a:t>Offering Services with Sensitivity</a:t>
            </a:r>
            <a:endParaRPr lang="en-US" dirty="0"/>
          </a:p>
          <a:p>
            <a:r>
              <a:rPr lang="en-US" dirty="0">
                <a:ea typeface="Verdana"/>
              </a:rPr>
              <a:t>Addressing Substance Use and Mental Health </a:t>
            </a:r>
            <a:endParaRPr lang="en-US" dirty="0"/>
          </a:p>
          <a:p>
            <a:pPr marL="0" indent="0">
              <a:buNone/>
            </a:pPr>
            <a:endParaRPr lang="en-US" dirty="0"/>
          </a:p>
          <a:p>
            <a:endParaRPr lang="en-US" dirty="0"/>
          </a:p>
          <a:p>
            <a:endParaRPr lang="en-US" dirty="0"/>
          </a:p>
        </p:txBody>
      </p:sp>
      <p:sp>
        <p:nvSpPr>
          <p:cNvPr id="3" name="Title 2">
            <a:extLst>
              <a:ext uri="{FF2B5EF4-FFF2-40B4-BE49-F238E27FC236}">
                <a16:creationId xmlns:a16="http://schemas.microsoft.com/office/drawing/2014/main" id="{DD50F5DC-610C-0D41-1E10-C51E8085D9C5}"/>
              </a:ext>
            </a:extLst>
          </p:cNvPr>
          <p:cNvSpPr>
            <a:spLocks noGrp="1"/>
          </p:cNvSpPr>
          <p:nvPr>
            <p:ph type="title"/>
          </p:nvPr>
        </p:nvSpPr>
        <p:spPr/>
        <p:txBody>
          <a:bodyPr/>
          <a:lstStyle/>
          <a:p>
            <a:r>
              <a:rPr lang="en-US" dirty="0"/>
              <a:t>Contents</a:t>
            </a:r>
          </a:p>
        </p:txBody>
      </p:sp>
    </p:spTree>
    <p:extLst>
      <p:ext uri="{BB962C8B-B14F-4D97-AF65-F5344CB8AC3E}">
        <p14:creationId xmlns:p14="http://schemas.microsoft.com/office/powerpoint/2010/main" val="1617404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CF801-2086-41EE-B53B-149F0521F90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FD9AE56-871C-B271-B14D-30721460F99E}"/>
              </a:ext>
            </a:extLst>
          </p:cNvPr>
          <p:cNvSpPr>
            <a:spLocks noGrp="1"/>
          </p:cNvSpPr>
          <p:nvPr>
            <p:ph type="title"/>
          </p:nvPr>
        </p:nvSpPr>
        <p:spPr>
          <a:xfrm>
            <a:off x="599537" y="267419"/>
            <a:ext cx="7554908" cy="538939"/>
          </a:xfrm>
        </p:spPr>
        <p:txBody>
          <a:bodyPr/>
          <a:lstStyle/>
          <a:p>
            <a:r>
              <a:rPr lang="en-US">
                <a:ea typeface="Verdana"/>
              </a:rPr>
              <a:t>Understand Underlying Causes to Avoid Judgment </a:t>
            </a:r>
            <a:endParaRPr lang="en-US"/>
          </a:p>
        </p:txBody>
      </p:sp>
      <p:sp>
        <p:nvSpPr>
          <p:cNvPr id="2" name="Rectangle: Rounded Corners 1">
            <a:extLst>
              <a:ext uri="{FF2B5EF4-FFF2-40B4-BE49-F238E27FC236}">
                <a16:creationId xmlns:a16="http://schemas.microsoft.com/office/drawing/2014/main" id="{66BDCF4E-46A0-8CA6-3042-8487D5398FC1}"/>
              </a:ext>
            </a:extLst>
          </p:cNvPr>
          <p:cNvSpPr/>
          <p:nvPr/>
        </p:nvSpPr>
        <p:spPr>
          <a:xfrm>
            <a:off x="599536" y="3751030"/>
            <a:ext cx="10972800" cy="2486932"/>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i="1" dirty="0">
              <a:solidFill>
                <a:schemeClr val="tx1"/>
              </a:solidFill>
              <a:cs typeface="Arial"/>
            </a:endParaRPr>
          </a:p>
          <a:p>
            <a:pPr algn="ctr"/>
            <a:r>
              <a:rPr lang="en-US" i="1" dirty="0">
                <a:solidFill>
                  <a:schemeClr val="tx2"/>
                </a:solidFill>
                <a:cs typeface="Arial"/>
              </a:rPr>
              <a:t>“¿</a:t>
            </a:r>
            <a:r>
              <a:rPr lang="en-US" i="1" dirty="0" err="1">
                <a:solidFill>
                  <a:schemeClr val="tx2"/>
                </a:solidFill>
                <a:cs typeface="Arial"/>
              </a:rPr>
              <a:t>Cuántas</a:t>
            </a:r>
            <a:r>
              <a:rPr lang="en-US" i="1" dirty="0">
                <a:solidFill>
                  <a:schemeClr val="tx2"/>
                </a:solidFill>
                <a:cs typeface="Arial"/>
              </a:rPr>
              <a:t> </a:t>
            </a:r>
            <a:r>
              <a:rPr lang="en-US" i="1" dirty="0" err="1">
                <a:solidFill>
                  <a:schemeClr val="tx2"/>
                </a:solidFill>
                <a:cs typeface="Arial"/>
              </a:rPr>
              <a:t>veces</a:t>
            </a:r>
            <a:r>
              <a:rPr lang="en-US" i="1" dirty="0">
                <a:solidFill>
                  <a:schemeClr val="tx2"/>
                </a:solidFill>
                <a:cs typeface="Arial"/>
              </a:rPr>
              <a:t> a la </a:t>
            </a:r>
            <a:r>
              <a:rPr lang="en-US" i="1" dirty="0" err="1">
                <a:solidFill>
                  <a:schemeClr val="tx2"/>
                </a:solidFill>
                <a:cs typeface="Arial"/>
              </a:rPr>
              <a:t>semana</a:t>
            </a:r>
            <a:r>
              <a:rPr lang="en-US" i="1" dirty="0">
                <a:solidFill>
                  <a:schemeClr val="tx2"/>
                </a:solidFill>
                <a:cs typeface="Arial"/>
              </a:rPr>
              <a:t> </a:t>
            </a:r>
            <a:r>
              <a:rPr lang="en-US" i="1" dirty="0" err="1">
                <a:solidFill>
                  <a:schemeClr val="tx2"/>
                </a:solidFill>
                <a:cs typeface="Arial"/>
              </a:rPr>
              <a:t>sientes</a:t>
            </a:r>
            <a:r>
              <a:rPr lang="en-US" i="1" dirty="0">
                <a:solidFill>
                  <a:schemeClr val="tx2"/>
                </a:solidFill>
                <a:cs typeface="Arial"/>
              </a:rPr>
              <a:t> que no </a:t>
            </a:r>
            <a:r>
              <a:rPr lang="en-US" i="1" dirty="0" err="1">
                <a:solidFill>
                  <a:schemeClr val="tx2"/>
                </a:solidFill>
                <a:cs typeface="Arial"/>
              </a:rPr>
              <a:t>quieres</a:t>
            </a:r>
            <a:r>
              <a:rPr lang="en-US" i="1" dirty="0">
                <a:solidFill>
                  <a:schemeClr val="tx2"/>
                </a:solidFill>
                <a:cs typeface="Arial"/>
              </a:rPr>
              <a:t> o no </a:t>
            </a:r>
            <a:r>
              <a:rPr lang="en-US" i="1" dirty="0" err="1">
                <a:solidFill>
                  <a:schemeClr val="tx2"/>
                </a:solidFill>
                <a:cs typeface="Arial"/>
              </a:rPr>
              <a:t>puedes</a:t>
            </a:r>
            <a:r>
              <a:rPr lang="en-US" i="1" dirty="0">
                <a:solidFill>
                  <a:schemeClr val="tx2"/>
                </a:solidFill>
                <a:cs typeface="Arial"/>
              </a:rPr>
              <a:t> </a:t>
            </a:r>
            <a:r>
              <a:rPr lang="en-US" i="1" dirty="0" err="1">
                <a:solidFill>
                  <a:schemeClr val="tx2"/>
                </a:solidFill>
                <a:cs typeface="Arial"/>
              </a:rPr>
              <a:t>hacer</a:t>
            </a:r>
            <a:r>
              <a:rPr lang="en-US" i="1" dirty="0">
                <a:solidFill>
                  <a:schemeClr val="tx2"/>
                </a:solidFill>
                <a:cs typeface="Arial"/>
              </a:rPr>
              <a:t> algo? </a:t>
            </a:r>
          </a:p>
          <a:p>
            <a:pPr algn="ctr"/>
            <a:r>
              <a:rPr lang="en-US" i="1" dirty="0">
                <a:solidFill>
                  <a:schemeClr val="tx2"/>
                </a:solidFill>
                <a:cs typeface="Arial"/>
              </a:rPr>
              <a:t>¿Y </a:t>
            </a:r>
            <a:r>
              <a:rPr lang="en-US" i="1" dirty="0" err="1">
                <a:solidFill>
                  <a:schemeClr val="tx2"/>
                </a:solidFill>
                <a:cs typeface="Arial"/>
              </a:rPr>
              <a:t>qué</a:t>
            </a:r>
            <a:r>
              <a:rPr lang="en-US" i="1" dirty="0">
                <a:solidFill>
                  <a:schemeClr val="tx2"/>
                </a:solidFill>
                <a:cs typeface="Arial"/>
              </a:rPr>
              <a:t> </a:t>
            </a:r>
            <a:r>
              <a:rPr lang="en-US" i="1" dirty="0" err="1">
                <a:solidFill>
                  <a:schemeClr val="tx2"/>
                </a:solidFill>
                <a:cs typeface="Arial"/>
              </a:rPr>
              <a:t>haces</a:t>
            </a:r>
            <a:r>
              <a:rPr lang="en-US" i="1" dirty="0">
                <a:solidFill>
                  <a:schemeClr val="tx2"/>
                </a:solidFill>
                <a:cs typeface="Arial"/>
              </a:rPr>
              <a:t> </a:t>
            </a:r>
            <a:r>
              <a:rPr lang="en-US" i="1" dirty="0" err="1">
                <a:solidFill>
                  <a:schemeClr val="tx2"/>
                </a:solidFill>
                <a:cs typeface="Arial"/>
              </a:rPr>
              <a:t>cuando</a:t>
            </a:r>
            <a:r>
              <a:rPr lang="en-US" i="1" dirty="0">
                <a:solidFill>
                  <a:schemeClr val="tx2"/>
                </a:solidFill>
                <a:cs typeface="Arial"/>
              </a:rPr>
              <a:t> </a:t>
            </a:r>
            <a:r>
              <a:rPr lang="en-US" i="1" dirty="0" err="1">
                <a:solidFill>
                  <a:schemeClr val="tx2"/>
                </a:solidFill>
                <a:cs typeface="Arial"/>
              </a:rPr>
              <a:t>te</a:t>
            </a:r>
            <a:r>
              <a:rPr lang="en-US" i="1" dirty="0">
                <a:solidFill>
                  <a:schemeClr val="tx2"/>
                </a:solidFill>
                <a:cs typeface="Arial"/>
              </a:rPr>
              <a:t> </a:t>
            </a:r>
            <a:r>
              <a:rPr lang="en-US" i="1" dirty="0" err="1">
                <a:solidFill>
                  <a:schemeClr val="tx2"/>
                </a:solidFill>
                <a:cs typeface="Arial"/>
              </a:rPr>
              <a:t>sientes</a:t>
            </a:r>
            <a:r>
              <a:rPr lang="en-US" i="1" dirty="0">
                <a:solidFill>
                  <a:schemeClr val="tx2"/>
                </a:solidFill>
                <a:cs typeface="Arial"/>
              </a:rPr>
              <a:t> </a:t>
            </a:r>
            <a:r>
              <a:rPr lang="en-US" i="1" dirty="0" err="1">
                <a:solidFill>
                  <a:schemeClr val="tx2"/>
                </a:solidFill>
                <a:cs typeface="Arial"/>
              </a:rPr>
              <a:t>así</a:t>
            </a:r>
            <a:r>
              <a:rPr lang="en-US" i="1" dirty="0">
                <a:solidFill>
                  <a:schemeClr val="tx2"/>
                </a:solidFill>
                <a:cs typeface="Arial"/>
              </a:rPr>
              <a:t>? ¿</a:t>
            </a:r>
            <a:r>
              <a:rPr lang="en-US" i="1" dirty="0" err="1">
                <a:solidFill>
                  <a:schemeClr val="tx2"/>
                </a:solidFill>
                <a:cs typeface="Arial"/>
              </a:rPr>
              <a:t>Bebes</a:t>
            </a:r>
            <a:r>
              <a:rPr lang="en-US" i="1" dirty="0">
                <a:solidFill>
                  <a:schemeClr val="tx2"/>
                </a:solidFill>
                <a:cs typeface="Arial"/>
              </a:rPr>
              <a:t>?”</a:t>
            </a:r>
          </a:p>
          <a:p>
            <a:pPr algn="ctr"/>
            <a:endParaRPr lang="en-US" i="1" dirty="0">
              <a:solidFill>
                <a:schemeClr val="tx1"/>
              </a:solidFill>
              <a:cs typeface="Arial"/>
            </a:endParaRPr>
          </a:p>
          <a:p>
            <a:pPr algn="ctr"/>
            <a:r>
              <a:rPr lang="en-US" dirty="0">
                <a:solidFill>
                  <a:schemeClr val="tx1"/>
                </a:solidFill>
                <a:cs typeface="Arial"/>
              </a:rPr>
              <a:t>“How many times a week do you feel like you don’t want to or can't do something? </a:t>
            </a:r>
          </a:p>
          <a:p>
            <a:pPr algn="ctr"/>
            <a:r>
              <a:rPr lang="en-US" dirty="0">
                <a:solidFill>
                  <a:schemeClr val="tx1"/>
                </a:solidFill>
                <a:cs typeface="Arial"/>
              </a:rPr>
              <a:t>And what do you do when you feel that way? Do you drink?” </a:t>
            </a:r>
          </a:p>
        </p:txBody>
      </p:sp>
      <p:sp>
        <p:nvSpPr>
          <p:cNvPr id="6" name="Rectangle 5">
            <a:extLst>
              <a:ext uri="{FF2B5EF4-FFF2-40B4-BE49-F238E27FC236}">
                <a16:creationId xmlns:a16="http://schemas.microsoft.com/office/drawing/2014/main" id="{AA447018-51AC-004B-E072-49FE5E6DA25F}"/>
              </a:ext>
            </a:extLst>
          </p:cNvPr>
          <p:cNvSpPr/>
          <p:nvPr/>
        </p:nvSpPr>
        <p:spPr>
          <a:xfrm>
            <a:off x="603095" y="3538650"/>
            <a:ext cx="2565285"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Example Language</a:t>
            </a:r>
            <a:endParaRPr lang="en-US" sz="2000">
              <a:solidFill>
                <a:schemeClr val="bg1"/>
              </a:solidFill>
              <a:cs typeface="Arial"/>
            </a:endParaRPr>
          </a:p>
        </p:txBody>
      </p:sp>
      <p:sp>
        <p:nvSpPr>
          <p:cNvPr id="11" name="TextBox 10">
            <a:extLst>
              <a:ext uri="{FF2B5EF4-FFF2-40B4-BE49-F238E27FC236}">
                <a16:creationId xmlns:a16="http://schemas.microsoft.com/office/drawing/2014/main" id="{5A019E55-AA41-2CEE-FDFA-B4A09E6EE545}"/>
              </a:ext>
            </a:extLst>
          </p:cNvPr>
          <p:cNvSpPr txBox="1"/>
          <p:nvPr/>
        </p:nvSpPr>
        <p:spPr>
          <a:xfrm>
            <a:off x="607196" y="1551298"/>
            <a:ext cx="6375042" cy="1200329"/>
          </a:xfrm>
          <a:prstGeom prst="rect">
            <a:avLst/>
          </a:prstGeom>
          <a:noFill/>
        </p:spPr>
        <p:txBody>
          <a:bodyPr wrap="square" lIns="91440" tIns="45720" rIns="91440" bIns="45720" anchor="t">
            <a:spAutoFit/>
          </a:bodyPr>
          <a:lstStyle/>
          <a:p>
            <a:r>
              <a:rPr lang="en-US" b="1">
                <a:cs typeface="Arial"/>
              </a:rPr>
              <a:t>Substance use and other coping behaviors are often shaped by personal and generational experiences. Avoid judgment, and instead of pushing for change, focus on understanding what they want and let them set the pace.</a:t>
            </a:r>
          </a:p>
        </p:txBody>
      </p:sp>
      <p:pic>
        <p:nvPicPr>
          <p:cNvPr id="5" name="Picture 4">
            <a:extLst>
              <a:ext uri="{FF2B5EF4-FFF2-40B4-BE49-F238E27FC236}">
                <a16:creationId xmlns:a16="http://schemas.microsoft.com/office/drawing/2014/main" id="{628031FB-B48E-F650-DF1E-CA4F8AF09156}"/>
              </a:ext>
            </a:extLst>
          </p:cNvPr>
          <p:cNvPicPr>
            <a:picLocks noChangeAspect="1"/>
          </p:cNvPicPr>
          <p:nvPr/>
        </p:nvPicPr>
        <p:blipFill>
          <a:blip r:embed="rId3"/>
          <a:srcRect l="63589" t="5392" r="27819" b="75574"/>
          <a:stretch>
            <a:fillRect/>
          </a:stretch>
        </p:blipFill>
        <p:spPr>
          <a:xfrm>
            <a:off x="7245058" y="799228"/>
            <a:ext cx="2170521" cy="2511066"/>
          </a:xfrm>
          <a:prstGeom prst="rect">
            <a:avLst/>
          </a:prstGeom>
        </p:spPr>
      </p:pic>
      <p:sp>
        <p:nvSpPr>
          <p:cNvPr id="4" name="Rectangle 3">
            <a:extLst>
              <a:ext uri="{FF2B5EF4-FFF2-40B4-BE49-F238E27FC236}">
                <a16:creationId xmlns:a16="http://schemas.microsoft.com/office/drawing/2014/main" id="{D53C4CA6-8C6D-F0E8-04DB-820DC5541316}"/>
              </a:ext>
            </a:extLst>
          </p:cNvPr>
          <p:cNvSpPr/>
          <p:nvPr/>
        </p:nvSpPr>
        <p:spPr>
          <a:xfrm>
            <a:off x="9405901" y="4042"/>
            <a:ext cx="2781374" cy="795185"/>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Addressing Substance Use and Mental Health</a:t>
            </a:r>
            <a:endParaRPr lang="en-US" sz="2000" dirty="0">
              <a:solidFill>
                <a:schemeClr val="bg1"/>
              </a:solidFill>
              <a:cs typeface="Arial"/>
            </a:endParaRPr>
          </a:p>
        </p:txBody>
      </p:sp>
    </p:spTree>
    <p:extLst>
      <p:ext uri="{BB962C8B-B14F-4D97-AF65-F5344CB8AC3E}">
        <p14:creationId xmlns:p14="http://schemas.microsoft.com/office/powerpoint/2010/main" val="31784696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33191-E8B6-EFA5-0A4D-3C6416D61E6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353BCE-4D5C-6086-F8F5-D582AAA0B0C5}"/>
              </a:ext>
            </a:extLst>
          </p:cNvPr>
          <p:cNvSpPr>
            <a:spLocks noGrp="1"/>
          </p:cNvSpPr>
          <p:nvPr>
            <p:ph type="title"/>
          </p:nvPr>
        </p:nvSpPr>
        <p:spPr>
          <a:xfrm>
            <a:off x="599536" y="267419"/>
            <a:ext cx="7166601" cy="538939"/>
          </a:xfrm>
        </p:spPr>
        <p:txBody>
          <a:bodyPr/>
          <a:lstStyle/>
          <a:p>
            <a:r>
              <a:rPr lang="en-US">
                <a:ea typeface="Verdana"/>
              </a:rPr>
              <a:t>Create Privacy and Normalize Before You Ask</a:t>
            </a:r>
            <a:endParaRPr lang="en-US"/>
          </a:p>
        </p:txBody>
      </p:sp>
      <p:sp>
        <p:nvSpPr>
          <p:cNvPr id="2" name="Rectangle: Rounded Corners 1">
            <a:extLst>
              <a:ext uri="{FF2B5EF4-FFF2-40B4-BE49-F238E27FC236}">
                <a16:creationId xmlns:a16="http://schemas.microsoft.com/office/drawing/2014/main" id="{38048656-3DF1-BB9F-7EDF-8A122C9966B9}"/>
              </a:ext>
            </a:extLst>
          </p:cNvPr>
          <p:cNvSpPr/>
          <p:nvPr/>
        </p:nvSpPr>
        <p:spPr>
          <a:xfrm>
            <a:off x="599536" y="3751030"/>
            <a:ext cx="10972800" cy="2474406"/>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i="1" dirty="0">
              <a:solidFill>
                <a:schemeClr val="tx1"/>
              </a:solidFill>
              <a:cs typeface="Arial"/>
            </a:endParaRPr>
          </a:p>
          <a:p>
            <a:pPr algn="ctr"/>
            <a:r>
              <a:rPr lang="en-US" dirty="0">
                <a:solidFill>
                  <a:schemeClr val="tx1"/>
                </a:solidFill>
                <a:cs typeface="Arial"/>
              </a:rPr>
              <a:t>The worst thing you can do is ask someone if they need mental health support. </a:t>
            </a:r>
          </a:p>
          <a:p>
            <a:pPr algn="ctr"/>
            <a:r>
              <a:rPr lang="en-US" dirty="0">
                <a:solidFill>
                  <a:schemeClr val="tx1"/>
                </a:solidFill>
                <a:cs typeface="Arial"/>
              </a:rPr>
              <a:t>Use examples that normalize this: “I have a friend that uses” or “Your neighbor </a:t>
            </a:r>
          </a:p>
          <a:p>
            <a:pPr algn="ctr"/>
            <a:r>
              <a:rPr lang="en-US" dirty="0">
                <a:solidFill>
                  <a:schemeClr val="tx1"/>
                </a:solidFill>
                <a:cs typeface="Arial"/>
              </a:rPr>
              <a:t>got connected to these resources.” People may not admit to something this private </a:t>
            </a:r>
            <a:br>
              <a:rPr lang="en-US" dirty="0">
                <a:solidFill>
                  <a:schemeClr val="tx1"/>
                </a:solidFill>
                <a:cs typeface="Arial"/>
              </a:rPr>
            </a:br>
            <a:r>
              <a:rPr lang="en-US" dirty="0">
                <a:solidFill>
                  <a:schemeClr val="tx1"/>
                </a:solidFill>
                <a:cs typeface="Arial"/>
              </a:rPr>
              <a:t>if they have an audience. Take a walk with them to get some privacy.  </a:t>
            </a:r>
          </a:p>
        </p:txBody>
      </p:sp>
      <p:sp>
        <p:nvSpPr>
          <p:cNvPr id="6" name="Rectangle 5">
            <a:extLst>
              <a:ext uri="{FF2B5EF4-FFF2-40B4-BE49-F238E27FC236}">
                <a16:creationId xmlns:a16="http://schemas.microsoft.com/office/drawing/2014/main" id="{9AEB064B-D3A9-F20D-5027-B1E358A3C8E1}"/>
              </a:ext>
            </a:extLst>
          </p:cNvPr>
          <p:cNvSpPr/>
          <p:nvPr/>
        </p:nvSpPr>
        <p:spPr>
          <a:xfrm>
            <a:off x="603096" y="3538650"/>
            <a:ext cx="3248714"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Tips from Front-line Staff</a:t>
            </a:r>
            <a:endParaRPr lang="en-US" sz="2000" dirty="0"/>
          </a:p>
        </p:txBody>
      </p:sp>
      <p:sp>
        <p:nvSpPr>
          <p:cNvPr id="11" name="TextBox 10">
            <a:extLst>
              <a:ext uri="{FF2B5EF4-FFF2-40B4-BE49-F238E27FC236}">
                <a16:creationId xmlns:a16="http://schemas.microsoft.com/office/drawing/2014/main" id="{06B61133-9152-2561-221F-ECF4209A827E}"/>
              </a:ext>
            </a:extLst>
          </p:cNvPr>
          <p:cNvSpPr txBox="1"/>
          <p:nvPr/>
        </p:nvSpPr>
        <p:spPr>
          <a:xfrm>
            <a:off x="607196" y="1551298"/>
            <a:ext cx="6375042" cy="1200329"/>
          </a:xfrm>
          <a:prstGeom prst="rect">
            <a:avLst/>
          </a:prstGeom>
          <a:noFill/>
        </p:spPr>
        <p:txBody>
          <a:bodyPr wrap="square" lIns="91440" tIns="45720" rIns="91440" bIns="45720" anchor="t">
            <a:spAutoFit/>
          </a:bodyPr>
          <a:lstStyle/>
          <a:p>
            <a:r>
              <a:rPr lang="en-US" b="1" dirty="0">
                <a:cs typeface="Arial"/>
              </a:rPr>
              <a:t>Never ask directly about mental health or substance use in front of others and avoid clinical framing altogether. Instead, normalize through shared examples and find a private moment to talk. </a:t>
            </a:r>
          </a:p>
        </p:txBody>
      </p:sp>
      <p:pic>
        <p:nvPicPr>
          <p:cNvPr id="5" name="Picture 4">
            <a:extLst>
              <a:ext uri="{FF2B5EF4-FFF2-40B4-BE49-F238E27FC236}">
                <a16:creationId xmlns:a16="http://schemas.microsoft.com/office/drawing/2014/main" id="{37E1FAE3-AFF1-B4BA-27D7-8CC6BA2C6E88}"/>
              </a:ext>
            </a:extLst>
          </p:cNvPr>
          <p:cNvPicPr>
            <a:picLocks noChangeAspect="1"/>
          </p:cNvPicPr>
          <p:nvPr/>
        </p:nvPicPr>
        <p:blipFill>
          <a:blip r:embed="rId3"/>
          <a:srcRect l="63589" t="5392" r="27819" b="75574"/>
          <a:stretch>
            <a:fillRect/>
          </a:stretch>
        </p:blipFill>
        <p:spPr>
          <a:xfrm>
            <a:off x="7403808" y="799228"/>
            <a:ext cx="2170521" cy="2511066"/>
          </a:xfrm>
          <a:prstGeom prst="rect">
            <a:avLst/>
          </a:prstGeom>
        </p:spPr>
      </p:pic>
      <p:sp>
        <p:nvSpPr>
          <p:cNvPr id="4" name="Rectangle 3">
            <a:extLst>
              <a:ext uri="{FF2B5EF4-FFF2-40B4-BE49-F238E27FC236}">
                <a16:creationId xmlns:a16="http://schemas.microsoft.com/office/drawing/2014/main" id="{45822222-5FA0-6DAC-E4FF-392894C4AA6B}"/>
              </a:ext>
            </a:extLst>
          </p:cNvPr>
          <p:cNvSpPr/>
          <p:nvPr/>
        </p:nvSpPr>
        <p:spPr>
          <a:xfrm>
            <a:off x="9405901" y="4042"/>
            <a:ext cx="2781374" cy="795185"/>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Addressing Substance Use and Mental Health</a:t>
            </a:r>
            <a:endParaRPr lang="en-US" sz="2000" dirty="0">
              <a:solidFill>
                <a:schemeClr val="bg1"/>
              </a:solidFill>
              <a:cs typeface="Arial"/>
            </a:endParaRPr>
          </a:p>
        </p:txBody>
      </p:sp>
    </p:spTree>
    <p:extLst>
      <p:ext uri="{BB962C8B-B14F-4D97-AF65-F5344CB8AC3E}">
        <p14:creationId xmlns:p14="http://schemas.microsoft.com/office/powerpoint/2010/main" val="3906691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27162-B826-8D2A-27D2-E09AA9518FF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0BA1A70-2E37-E09C-82E5-C8C2B976CF87}"/>
              </a:ext>
            </a:extLst>
          </p:cNvPr>
          <p:cNvSpPr>
            <a:spLocks noGrp="1"/>
          </p:cNvSpPr>
          <p:nvPr>
            <p:ph type="title"/>
          </p:nvPr>
        </p:nvSpPr>
        <p:spPr/>
        <p:txBody>
          <a:bodyPr/>
          <a:lstStyle/>
          <a:p>
            <a:r>
              <a:rPr lang="en-US" dirty="0"/>
              <a:t>Introduction and Framing</a:t>
            </a:r>
          </a:p>
        </p:txBody>
      </p:sp>
      <p:sp>
        <p:nvSpPr>
          <p:cNvPr id="9" name="Content Placeholder 1">
            <a:extLst>
              <a:ext uri="{FF2B5EF4-FFF2-40B4-BE49-F238E27FC236}">
                <a16:creationId xmlns:a16="http://schemas.microsoft.com/office/drawing/2014/main" id="{E2A0D20D-C9CE-9EDC-1524-262CF7CDD699}"/>
              </a:ext>
            </a:extLst>
          </p:cNvPr>
          <p:cNvSpPr>
            <a:spLocks noGrp="1"/>
          </p:cNvSpPr>
          <p:nvPr>
            <p:ph idx="1"/>
          </p:nvPr>
        </p:nvSpPr>
        <p:spPr>
          <a:xfrm>
            <a:off x="599534" y="1147863"/>
            <a:ext cx="10972799" cy="1131260"/>
          </a:xfrm>
        </p:spPr>
        <p:txBody>
          <a:bodyPr vert="horz" lIns="91440" tIns="45720" rIns="91440" bIns="45720" rtlCol="0" anchor="t">
            <a:normAutofit/>
          </a:bodyPr>
          <a:lstStyle/>
          <a:p>
            <a:pPr marL="0" indent="0">
              <a:buNone/>
            </a:pPr>
            <a:r>
              <a:rPr lang="en-US" sz="2200" b="1" dirty="0"/>
              <a:t>The Barrier: </a:t>
            </a:r>
            <a:r>
              <a:rPr lang="en-US" sz="2200" dirty="0"/>
              <a:t>Latino residents often face shame, fear of immigration consequences, language barriers, and confusing systems that make services hard to trust and navigate.</a:t>
            </a:r>
          </a:p>
        </p:txBody>
      </p:sp>
      <p:sp>
        <p:nvSpPr>
          <p:cNvPr id="12" name="TextBox 11">
            <a:extLst>
              <a:ext uri="{FF2B5EF4-FFF2-40B4-BE49-F238E27FC236}">
                <a16:creationId xmlns:a16="http://schemas.microsoft.com/office/drawing/2014/main" id="{4FAB5C65-A4BB-C479-9BD4-1500E19C677F}"/>
              </a:ext>
            </a:extLst>
          </p:cNvPr>
          <p:cNvSpPr txBox="1"/>
          <p:nvPr/>
        </p:nvSpPr>
        <p:spPr>
          <a:xfrm>
            <a:off x="599534" y="3233089"/>
            <a:ext cx="8036466" cy="1107996"/>
          </a:xfrm>
          <a:prstGeom prst="rect">
            <a:avLst/>
          </a:prstGeom>
          <a:noFill/>
        </p:spPr>
        <p:txBody>
          <a:bodyPr wrap="square">
            <a:spAutoFit/>
          </a:bodyPr>
          <a:lstStyle/>
          <a:p>
            <a:r>
              <a:rPr lang="en-US" sz="2200" b="1" dirty="0"/>
              <a:t>The Shift: </a:t>
            </a:r>
            <a:r>
              <a:rPr lang="en-US" sz="2200" dirty="0"/>
              <a:t>Deliver services in ways that reduce these barriers including building trust, using clear and accessible language, and framing support as reciprocal help rather than charity. </a:t>
            </a:r>
          </a:p>
        </p:txBody>
      </p:sp>
      <p:sp>
        <p:nvSpPr>
          <p:cNvPr id="2" name="Arrow: Down 1">
            <a:extLst>
              <a:ext uri="{FF2B5EF4-FFF2-40B4-BE49-F238E27FC236}">
                <a16:creationId xmlns:a16="http://schemas.microsoft.com/office/drawing/2014/main" id="{B750B289-9411-3579-E853-B8047C252F9B}"/>
              </a:ext>
            </a:extLst>
          </p:cNvPr>
          <p:cNvSpPr/>
          <p:nvPr/>
        </p:nvSpPr>
        <p:spPr>
          <a:xfrm>
            <a:off x="4961699" y="2279123"/>
            <a:ext cx="626301" cy="761142"/>
          </a:xfrm>
          <a:prstGeom prst="downArrow">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Rounded Corners 3">
            <a:extLst>
              <a:ext uri="{FF2B5EF4-FFF2-40B4-BE49-F238E27FC236}">
                <a16:creationId xmlns:a16="http://schemas.microsoft.com/office/drawing/2014/main" id="{9FDF6B03-E9FD-C045-DB1C-CD05568C732C}"/>
              </a:ext>
            </a:extLst>
          </p:cNvPr>
          <p:cNvSpPr/>
          <p:nvPr/>
        </p:nvSpPr>
        <p:spPr>
          <a:xfrm>
            <a:off x="713984" y="4953000"/>
            <a:ext cx="10858349" cy="128496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a:solidFill>
                  <a:schemeClr val="tx1"/>
                </a:solidFill>
                <a:ea typeface="Verdana"/>
              </a:rPr>
              <a:t>“In our culture, we don't like to go out and beg. But we are used to going to our neighbor </a:t>
            </a:r>
          </a:p>
          <a:p>
            <a:pPr algn="ctr"/>
            <a:r>
              <a:rPr lang="en-US" sz="2000" i="1" dirty="0">
                <a:solidFill>
                  <a:schemeClr val="tx1"/>
                </a:solidFill>
                <a:ea typeface="Verdana"/>
              </a:rPr>
              <a:t>to borrow a cup of sugar. Offer services like you are offering that sugar.”</a:t>
            </a:r>
          </a:p>
        </p:txBody>
      </p:sp>
      <p:pic>
        <p:nvPicPr>
          <p:cNvPr id="5" name="Picture 4" descr="A black and white image of two people holding hands up&#10;&#10;AI-generated content may be incorrect.">
            <a:extLst>
              <a:ext uri="{FF2B5EF4-FFF2-40B4-BE49-F238E27FC236}">
                <a16:creationId xmlns:a16="http://schemas.microsoft.com/office/drawing/2014/main" id="{A4EC6DF2-CEEB-5885-C089-D3B88A829AFD}"/>
              </a:ext>
            </a:extLst>
          </p:cNvPr>
          <p:cNvPicPr>
            <a:picLocks noChangeAspect="1"/>
          </p:cNvPicPr>
          <p:nvPr/>
        </p:nvPicPr>
        <p:blipFill>
          <a:blip r:embed="rId3"/>
          <a:stretch>
            <a:fillRect/>
          </a:stretch>
        </p:blipFill>
        <p:spPr>
          <a:xfrm>
            <a:off x="8310444" y="1490381"/>
            <a:ext cx="3415229" cy="4403913"/>
          </a:xfrm>
          <a:prstGeom prst="rect">
            <a:avLst/>
          </a:prstGeom>
        </p:spPr>
      </p:pic>
    </p:spTree>
    <p:extLst>
      <p:ext uri="{BB962C8B-B14F-4D97-AF65-F5344CB8AC3E}">
        <p14:creationId xmlns:p14="http://schemas.microsoft.com/office/powerpoint/2010/main" val="3534072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D4505-9766-F826-E757-3EB5C658081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63B1B2-F305-8579-D701-BCDA2B33D3BA}"/>
              </a:ext>
            </a:extLst>
          </p:cNvPr>
          <p:cNvSpPr>
            <a:spLocks noGrp="1"/>
          </p:cNvSpPr>
          <p:nvPr>
            <p:ph type="title"/>
          </p:nvPr>
        </p:nvSpPr>
        <p:spPr/>
        <p:txBody>
          <a:bodyPr/>
          <a:lstStyle/>
          <a:p>
            <a:r>
              <a:rPr lang="en-US" dirty="0">
                <a:ea typeface="Verdana"/>
              </a:rPr>
              <a:t>Be Patient with the Slow Approach</a:t>
            </a:r>
            <a:endParaRPr lang="en-US" dirty="0"/>
          </a:p>
        </p:txBody>
      </p:sp>
      <p:sp>
        <p:nvSpPr>
          <p:cNvPr id="10" name="Rectangle: Rounded Corners 9">
            <a:extLst>
              <a:ext uri="{FF2B5EF4-FFF2-40B4-BE49-F238E27FC236}">
                <a16:creationId xmlns:a16="http://schemas.microsoft.com/office/drawing/2014/main" id="{130E2DC4-69A3-EEE2-20DA-24A015811652}"/>
              </a:ext>
            </a:extLst>
          </p:cNvPr>
          <p:cNvSpPr/>
          <p:nvPr/>
        </p:nvSpPr>
        <p:spPr>
          <a:xfrm>
            <a:off x="599536" y="3808119"/>
            <a:ext cx="10887752" cy="228392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solidFill>
                  <a:schemeClr val="tx1"/>
                </a:solidFill>
                <a:cs typeface="Arial"/>
              </a:rPr>
              <a:t>We know what services we offer and are eager to connect people, but we need to know the person </a:t>
            </a:r>
            <a:br>
              <a:rPr lang="en-US" dirty="0">
                <a:solidFill>
                  <a:schemeClr val="tx1"/>
                </a:solidFill>
                <a:cs typeface="Arial"/>
              </a:rPr>
            </a:br>
            <a:r>
              <a:rPr lang="en-US" dirty="0">
                <a:solidFill>
                  <a:schemeClr val="tx1"/>
                </a:solidFill>
                <a:cs typeface="Arial"/>
              </a:rPr>
              <a:t>first and hear what type of help they need. Sometimes the first thing they need isn't services.</a:t>
            </a:r>
          </a:p>
        </p:txBody>
      </p:sp>
      <p:sp>
        <p:nvSpPr>
          <p:cNvPr id="13" name="TextBox 12">
            <a:extLst>
              <a:ext uri="{FF2B5EF4-FFF2-40B4-BE49-F238E27FC236}">
                <a16:creationId xmlns:a16="http://schemas.microsoft.com/office/drawing/2014/main" id="{E4F2A60F-AE51-A730-2C53-9225CE1F51C2}"/>
              </a:ext>
            </a:extLst>
          </p:cNvPr>
          <p:cNvSpPr txBox="1"/>
          <p:nvPr/>
        </p:nvSpPr>
        <p:spPr>
          <a:xfrm>
            <a:off x="606099" y="1531931"/>
            <a:ext cx="5042861" cy="1477328"/>
          </a:xfrm>
          <a:prstGeom prst="rect">
            <a:avLst/>
          </a:prstGeom>
          <a:noFill/>
        </p:spPr>
        <p:txBody>
          <a:bodyPr wrap="square" lIns="91440" tIns="45720" rIns="91440" bIns="45720" anchor="t">
            <a:spAutoFit/>
          </a:bodyPr>
          <a:lstStyle/>
          <a:p>
            <a:r>
              <a:rPr lang="en-US" b="1" dirty="0">
                <a:cs typeface="Arial"/>
              </a:rPr>
              <a:t>Many Latino individuals may fear detention or distrust services. Prioritize building genuine relationships over immediate service connection. This takes time and repeated visits. </a:t>
            </a:r>
            <a:endParaRPr lang="en-US" sz="1800" b="1" dirty="0">
              <a:cs typeface="Arial"/>
            </a:endParaRPr>
          </a:p>
        </p:txBody>
      </p:sp>
      <p:sp>
        <p:nvSpPr>
          <p:cNvPr id="2" name="Rectangle 1">
            <a:extLst>
              <a:ext uri="{FF2B5EF4-FFF2-40B4-BE49-F238E27FC236}">
                <a16:creationId xmlns:a16="http://schemas.microsoft.com/office/drawing/2014/main" id="{D8FAB3CB-3702-352E-558A-A5BD2B5FC62E}"/>
              </a:ext>
            </a:extLst>
          </p:cNvPr>
          <p:cNvSpPr/>
          <p:nvPr/>
        </p:nvSpPr>
        <p:spPr>
          <a:xfrm>
            <a:off x="603096" y="3538650"/>
            <a:ext cx="3289173"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Tips from Front-line Staff</a:t>
            </a:r>
            <a:endParaRPr lang="en-US" dirty="0">
              <a:solidFill>
                <a:schemeClr val="bg1"/>
              </a:solidFill>
            </a:endParaRPr>
          </a:p>
        </p:txBody>
      </p:sp>
      <p:pic>
        <p:nvPicPr>
          <p:cNvPr id="4" name="Picture 3" descr="A black background with a couple of people and a heart&#10;&#10;AI-generated content may be incorrect.">
            <a:extLst>
              <a:ext uri="{FF2B5EF4-FFF2-40B4-BE49-F238E27FC236}">
                <a16:creationId xmlns:a16="http://schemas.microsoft.com/office/drawing/2014/main" id="{A9FD3E33-7EE5-BA60-3357-B5E3B2A40ECD}"/>
              </a:ext>
            </a:extLst>
          </p:cNvPr>
          <p:cNvPicPr>
            <a:picLocks noChangeAspect="1"/>
          </p:cNvPicPr>
          <p:nvPr/>
        </p:nvPicPr>
        <p:blipFill>
          <a:blip r:embed="rId3">
            <a:extLst>
              <a:ext uri="{28A0092B-C50C-407E-A947-70E740481C1C}">
                <a14:useLocalDpi xmlns:a14="http://schemas.microsoft.com/office/drawing/2010/main" val="0"/>
              </a:ext>
            </a:extLst>
          </a:blip>
          <a:srcRect r="76652"/>
          <a:stretch>
            <a:fillRect/>
          </a:stretch>
        </p:blipFill>
        <p:spPr>
          <a:xfrm>
            <a:off x="6245913" y="1377712"/>
            <a:ext cx="2206752" cy="2159697"/>
          </a:xfrm>
          <a:prstGeom prst="rect">
            <a:avLst/>
          </a:prstGeom>
        </p:spPr>
      </p:pic>
      <p:sp>
        <p:nvSpPr>
          <p:cNvPr id="5" name="Rectangle 4">
            <a:extLst>
              <a:ext uri="{FF2B5EF4-FFF2-40B4-BE49-F238E27FC236}">
                <a16:creationId xmlns:a16="http://schemas.microsoft.com/office/drawing/2014/main" id="{93059419-F891-E95E-6C46-D61F8D0CFC01}"/>
              </a:ext>
            </a:extLst>
          </p:cNvPr>
          <p:cNvSpPr/>
          <p:nvPr/>
        </p:nvSpPr>
        <p:spPr>
          <a:xfrm>
            <a:off x="9406200" y="1349"/>
            <a:ext cx="2781374" cy="53893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bg1"/>
                </a:solidFill>
              </a:rPr>
              <a:t>Initiating Engagement</a:t>
            </a:r>
            <a:endParaRPr lang="en-US" dirty="0"/>
          </a:p>
        </p:txBody>
      </p:sp>
    </p:spTree>
    <p:extLst>
      <p:ext uri="{BB962C8B-B14F-4D97-AF65-F5344CB8AC3E}">
        <p14:creationId xmlns:p14="http://schemas.microsoft.com/office/powerpoint/2010/main" val="1990648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9F56C-FA31-245A-333E-5F8E60019D5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1B615AC-A0F8-9624-A8E7-A8284A9C337D}"/>
              </a:ext>
            </a:extLst>
          </p:cNvPr>
          <p:cNvSpPr>
            <a:spLocks noGrp="1"/>
          </p:cNvSpPr>
          <p:nvPr>
            <p:ph type="title"/>
          </p:nvPr>
        </p:nvSpPr>
        <p:spPr/>
        <p:txBody>
          <a:bodyPr/>
          <a:lstStyle/>
          <a:p>
            <a:r>
              <a:rPr lang="en-US">
                <a:ea typeface="Verdana"/>
              </a:rPr>
              <a:t>Lead with Practical Offers, Not Services</a:t>
            </a:r>
            <a:endParaRPr lang="en-US"/>
          </a:p>
        </p:txBody>
      </p:sp>
      <p:sp>
        <p:nvSpPr>
          <p:cNvPr id="10" name="Rectangle: Rounded Corners 9">
            <a:extLst>
              <a:ext uri="{FF2B5EF4-FFF2-40B4-BE49-F238E27FC236}">
                <a16:creationId xmlns:a16="http://schemas.microsoft.com/office/drawing/2014/main" id="{D14D8629-F4C9-07FF-3F5F-D919E7BA13DA}"/>
              </a:ext>
            </a:extLst>
          </p:cNvPr>
          <p:cNvSpPr/>
          <p:nvPr/>
        </p:nvSpPr>
        <p:spPr>
          <a:xfrm>
            <a:off x="599535" y="3808119"/>
            <a:ext cx="10989369" cy="2655311"/>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700" i="1" dirty="0">
                <a:solidFill>
                  <a:schemeClr val="tx2"/>
                </a:solidFill>
              </a:rPr>
              <a:t>“Hola, traigo agua y comida. ¿Le puedo ofrecer algo o le puedo traer alguna cosa la próxima vez que visite?”</a:t>
            </a:r>
          </a:p>
          <a:p>
            <a:pPr algn="ctr"/>
            <a:endParaRPr lang="es-ES" sz="1700" i="1" dirty="0">
              <a:solidFill>
                <a:schemeClr val="tx2"/>
              </a:solidFill>
            </a:endParaRPr>
          </a:p>
          <a:p>
            <a:pPr algn="ctr"/>
            <a:r>
              <a:rPr lang="en-US" sz="1700" dirty="0">
                <a:solidFill>
                  <a:schemeClr val="tx1"/>
                </a:solidFill>
              </a:rPr>
              <a:t>“Hi, I have water and snacks, would you like some? Is there anything I can bring next time I visit?”</a:t>
            </a:r>
          </a:p>
          <a:p>
            <a:pPr algn="ctr"/>
            <a:endParaRPr lang="en-US" sz="1700" dirty="0">
              <a:solidFill>
                <a:schemeClr val="tx1"/>
              </a:solidFill>
            </a:endParaRPr>
          </a:p>
          <a:p>
            <a:pPr algn="ctr"/>
            <a:r>
              <a:rPr lang="en-US" sz="1700" dirty="0">
                <a:solidFill>
                  <a:schemeClr val="tx1"/>
                </a:solidFill>
              </a:rPr>
              <a:t>Some teams take donations of </a:t>
            </a:r>
            <a:r>
              <a:rPr lang="en-US" sz="1700" i="1" dirty="0">
                <a:solidFill>
                  <a:schemeClr val="tx1"/>
                </a:solidFill>
              </a:rPr>
              <a:t>pan dulce </a:t>
            </a:r>
            <a:r>
              <a:rPr lang="en-US" sz="1700" dirty="0">
                <a:solidFill>
                  <a:schemeClr val="tx1"/>
                </a:solidFill>
              </a:rPr>
              <a:t>(sweet bread) from bakeries to have something enjoyable to share.</a:t>
            </a:r>
          </a:p>
        </p:txBody>
      </p:sp>
      <p:sp>
        <p:nvSpPr>
          <p:cNvPr id="2" name="Rectangle 1">
            <a:extLst>
              <a:ext uri="{FF2B5EF4-FFF2-40B4-BE49-F238E27FC236}">
                <a16:creationId xmlns:a16="http://schemas.microsoft.com/office/drawing/2014/main" id="{2A2814E6-A4B7-9EDE-19F5-781247ADBC65}"/>
              </a:ext>
            </a:extLst>
          </p:cNvPr>
          <p:cNvSpPr/>
          <p:nvPr/>
        </p:nvSpPr>
        <p:spPr>
          <a:xfrm>
            <a:off x="603095" y="3538650"/>
            <a:ext cx="2781374"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Example Language</a:t>
            </a:r>
          </a:p>
        </p:txBody>
      </p:sp>
      <p:sp>
        <p:nvSpPr>
          <p:cNvPr id="8" name="Rectangle 7">
            <a:extLst>
              <a:ext uri="{FF2B5EF4-FFF2-40B4-BE49-F238E27FC236}">
                <a16:creationId xmlns:a16="http://schemas.microsoft.com/office/drawing/2014/main" id="{5516DEF4-2006-EF47-35E8-83B110372967}"/>
              </a:ext>
            </a:extLst>
          </p:cNvPr>
          <p:cNvSpPr/>
          <p:nvPr/>
        </p:nvSpPr>
        <p:spPr>
          <a:xfrm>
            <a:off x="9406200" y="1349"/>
            <a:ext cx="2781374" cy="53893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Initiating Engagement</a:t>
            </a:r>
            <a:endParaRPr lang="en-US"/>
          </a:p>
        </p:txBody>
      </p:sp>
      <p:sp>
        <p:nvSpPr>
          <p:cNvPr id="11" name="TextBox 10">
            <a:extLst>
              <a:ext uri="{FF2B5EF4-FFF2-40B4-BE49-F238E27FC236}">
                <a16:creationId xmlns:a16="http://schemas.microsoft.com/office/drawing/2014/main" id="{497ABE96-F918-617D-B104-D257A00B1684}"/>
              </a:ext>
            </a:extLst>
          </p:cNvPr>
          <p:cNvSpPr txBox="1"/>
          <p:nvPr/>
        </p:nvSpPr>
        <p:spPr>
          <a:xfrm>
            <a:off x="606099" y="1531931"/>
            <a:ext cx="5138979" cy="1754326"/>
          </a:xfrm>
          <a:prstGeom prst="rect">
            <a:avLst/>
          </a:prstGeom>
          <a:noFill/>
        </p:spPr>
        <p:txBody>
          <a:bodyPr wrap="square" lIns="91440" tIns="45720" rIns="91440" bIns="45720" anchor="t">
            <a:spAutoFit/>
          </a:bodyPr>
          <a:lstStyle/>
          <a:p>
            <a:r>
              <a:rPr lang="en-US" b="1">
                <a:cs typeface="Arial"/>
              </a:rPr>
              <a:t>Avoid discussing services immediately unless there is an urgent need. Start with casual conversation, make a practical offer, and set the expectation that you will return. First impressions shape whether someone will engage again. </a:t>
            </a:r>
            <a:endParaRPr lang="en-US"/>
          </a:p>
        </p:txBody>
      </p:sp>
      <p:pic>
        <p:nvPicPr>
          <p:cNvPr id="4" name="Picture 3" descr="A black background with a couple of people and a heart&#10;&#10;AI-generated content may be incorrect.">
            <a:extLst>
              <a:ext uri="{FF2B5EF4-FFF2-40B4-BE49-F238E27FC236}">
                <a16:creationId xmlns:a16="http://schemas.microsoft.com/office/drawing/2014/main" id="{EEE939FA-EF72-A598-F7F9-8D811047171C}"/>
              </a:ext>
            </a:extLst>
          </p:cNvPr>
          <p:cNvPicPr>
            <a:picLocks noChangeAspect="1"/>
          </p:cNvPicPr>
          <p:nvPr/>
        </p:nvPicPr>
        <p:blipFill>
          <a:blip r:embed="rId3">
            <a:extLst>
              <a:ext uri="{28A0092B-C50C-407E-A947-70E740481C1C}">
                <a14:useLocalDpi xmlns:a14="http://schemas.microsoft.com/office/drawing/2010/main" val="0"/>
              </a:ext>
            </a:extLst>
          </a:blip>
          <a:srcRect r="76652"/>
          <a:stretch>
            <a:fillRect/>
          </a:stretch>
        </p:blipFill>
        <p:spPr>
          <a:xfrm>
            <a:off x="6245913" y="1377712"/>
            <a:ext cx="2206752" cy="2159697"/>
          </a:xfrm>
          <a:prstGeom prst="rect">
            <a:avLst/>
          </a:prstGeom>
        </p:spPr>
      </p:pic>
    </p:spTree>
    <p:extLst>
      <p:ext uri="{BB962C8B-B14F-4D97-AF65-F5344CB8AC3E}">
        <p14:creationId xmlns:p14="http://schemas.microsoft.com/office/powerpoint/2010/main" val="706595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B190B-0BC9-D035-D07C-B23EFC654A4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6B4197E-CC14-F3EF-4D26-793E2C80F32E}"/>
              </a:ext>
            </a:extLst>
          </p:cNvPr>
          <p:cNvSpPr>
            <a:spLocks noGrp="1"/>
          </p:cNvSpPr>
          <p:nvPr>
            <p:ph type="title"/>
          </p:nvPr>
        </p:nvSpPr>
        <p:spPr/>
        <p:txBody>
          <a:bodyPr/>
          <a:lstStyle/>
          <a:p>
            <a:r>
              <a:rPr lang="en-US" dirty="0"/>
              <a:t>Normalize and Validate the Experience</a:t>
            </a:r>
          </a:p>
        </p:txBody>
      </p:sp>
      <p:sp>
        <p:nvSpPr>
          <p:cNvPr id="13" name="TextBox 12">
            <a:extLst>
              <a:ext uri="{FF2B5EF4-FFF2-40B4-BE49-F238E27FC236}">
                <a16:creationId xmlns:a16="http://schemas.microsoft.com/office/drawing/2014/main" id="{E7418DE3-1299-3E0F-C614-60C63529D529}"/>
              </a:ext>
            </a:extLst>
          </p:cNvPr>
          <p:cNvSpPr txBox="1"/>
          <p:nvPr/>
        </p:nvSpPr>
        <p:spPr>
          <a:xfrm>
            <a:off x="599536" y="1678529"/>
            <a:ext cx="5138979" cy="1200329"/>
          </a:xfrm>
          <a:prstGeom prst="rect">
            <a:avLst/>
          </a:prstGeom>
          <a:noFill/>
        </p:spPr>
        <p:txBody>
          <a:bodyPr wrap="square" lIns="91440" tIns="45720" rIns="91440" bIns="45720" anchor="t">
            <a:spAutoFit/>
          </a:bodyPr>
          <a:lstStyle/>
          <a:p>
            <a:r>
              <a:rPr lang="en-US" b="1" dirty="0"/>
              <a:t>People may feel shame or embarrassment about their situation. Normalize their experience without minimizing it and frame seeking help as a sign of strength. </a:t>
            </a:r>
            <a:endParaRPr lang="en-US" dirty="0">
              <a:cs typeface="Arial" panose="020B0604020202020204"/>
            </a:endParaRPr>
          </a:p>
        </p:txBody>
      </p:sp>
      <p:sp>
        <p:nvSpPr>
          <p:cNvPr id="2" name="Rectangle: Rounded Corners 1">
            <a:extLst>
              <a:ext uri="{FF2B5EF4-FFF2-40B4-BE49-F238E27FC236}">
                <a16:creationId xmlns:a16="http://schemas.microsoft.com/office/drawing/2014/main" id="{A9564089-9BA2-5D91-1137-F1461E6E78B4}"/>
              </a:ext>
            </a:extLst>
          </p:cNvPr>
          <p:cNvSpPr/>
          <p:nvPr/>
        </p:nvSpPr>
        <p:spPr>
          <a:xfrm>
            <a:off x="599536" y="3751029"/>
            <a:ext cx="10972800" cy="2709147"/>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00" i="1" dirty="0">
              <a:solidFill>
                <a:schemeClr val="tx2"/>
              </a:solidFill>
            </a:endParaRPr>
          </a:p>
          <a:p>
            <a:pPr algn="ctr"/>
            <a:r>
              <a:rPr lang="es-ES" sz="1700" i="1" dirty="0">
                <a:solidFill>
                  <a:schemeClr val="tx2"/>
                </a:solidFill>
              </a:rPr>
              <a:t>“No eres el primero ni el último en pasar por esto, aunque entiendo que es una experiencia nueva para ti. Esto no te hace menos, al contrario, pedir ayuda es una muestra de fortaleza. No todos pasan por esto, pero está bien no estar bien. Por eso estoy aquí, y por eso existen estos programas.”</a:t>
            </a:r>
          </a:p>
          <a:p>
            <a:pPr algn="ctr"/>
            <a:endParaRPr lang="en-US" sz="1700" i="1" dirty="0">
              <a:solidFill>
                <a:schemeClr val="tx2"/>
              </a:solidFill>
            </a:endParaRPr>
          </a:p>
          <a:p>
            <a:pPr algn="ctr"/>
            <a:r>
              <a:rPr lang="en-US" sz="1700" dirty="0">
                <a:solidFill>
                  <a:schemeClr val="tx1"/>
                </a:solidFill>
              </a:rPr>
              <a:t>“You are not the first nor the last to go through this, though I understand it is a new experience for you. This doesn’t make you any less. In fact, asking for help is a sign of strength. Not everyone goes through this, but it’s okay to not be okay. That’s why I’m here, and that’s why these programs exist.”</a:t>
            </a:r>
          </a:p>
        </p:txBody>
      </p:sp>
      <p:sp>
        <p:nvSpPr>
          <p:cNvPr id="6" name="Rectangle 5">
            <a:extLst>
              <a:ext uri="{FF2B5EF4-FFF2-40B4-BE49-F238E27FC236}">
                <a16:creationId xmlns:a16="http://schemas.microsoft.com/office/drawing/2014/main" id="{22FD300A-3F82-552E-60D6-C601682615D0}"/>
              </a:ext>
            </a:extLst>
          </p:cNvPr>
          <p:cNvSpPr/>
          <p:nvPr/>
        </p:nvSpPr>
        <p:spPr>
          <a:xfrm>
            <a:off x="603095" y="3538650"/>
            <a:ext cx="2781374"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Example Language</a:t>
            </a:r>
          </a:p>
        </p:txBody>
      </p:sp>
      <p:sp>
        <p:nvSpPr>
          <p:cNvPr id="7" name="Rectangle 6">
            <a:extLst>
              <a:ext uri="{FF2B5EF4-FFF2-40B4-BE49-F238E27FC236}">
                <a16:creationId xmlns:a16="http://schemas.microsoft.com/office/drawing/2014/main" id="{2D9761E4-CE40-1065-916E-0985FA0A6BBC}"/>
              </a:ext>
            </a:extLst>
          </p:cNvPr>
          <p:cNvSpPr/>
          <p:nvPr/>
        </p:nvSpPr>
        <p:spPr>
          <a:xfrm>
            <a:off x="9406200" y="1349"/>
            <a:ext cx="2781374" cy="53893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Initiating Engagement</a:t>
            </a:r>
            <a:endParaRPr lang="en-US"/>
          </a:p>
        </p:txBody>
      </p:sp>
      <p:pic>
        <p:nvPicPr>
          <p:cNvPr id="4" name="Picture 3" descr="A black background with a couple of people and a heart&#10;&#10;AI-generated content may be incorrect.">
            <a:extLst>
              <a:ext uri="{FF2B5EF4-FFF2-40B4-BE49-F238E27FC236}">
                <a16:creationId xmlns:a16="http://schemas.microsoft.com/office/drawing/2014/main" id="{5D339660-3C0A-5B2B-D021-E70BCD808EAA}"/>
              </a:ext>
            </a:extLst>
          </p:cNvPr>
          <p:cNvPicPr>
            <a:picLocks noChangeAspect="1"/>
          </p:cNvPicPr>
          <p:nvPr/>
        </p:nvPicPr>
        <p:blipFill>
          <a:blip r:embed="rId3">
            <a:extLst>
              <a:ext uri="{28A0092B-C50C-407E-A947-70E740481C1C}">
                <a14:useLocalDpi xmlns:a14="http://schemas.microsoft.com/office/drawing/2010/main" val="0"/>
              </a:ext>
            </a:extLst>
          </a:blip>
          <a:srcRect r="76652"/>
          <a:stretch>
            <a:fillRect/>
          </a:stretch>
        </p:blipFill>
        <p:spPr>
          <a:xfrm>
            <a:off x="6245913" y="1377712"/>
            <a:ext cx="2206752" cy="2159697"/>
          </a:xfrm>
          <a:prstGeom prst="rect">
            <a:avLst/>
          </a:prstGeom>
        </p:spPr>
      </p:pic>
    </p:spTree>
    <p:extLst>
      <p:ext uri="{BB962C8B-B14F-4D97-AF65-F5344CB8AC3E}">
        <p14:creationId xmlns:p14="http://schemas.microsoft.com/office/powerpoint/2010/main" val="2411635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20DC2-8C5A-A58A-4841-9DCC02E2253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9D71F56-1979-E247-B0A4-BDF3C50A0ED9}"/>
              </a:ext>
            </a:extLst>
          </p:cNvPr>
          <p:cNvSpPr>
            <a:spLocks noGrp="1"/>
          </p:cNvSpPr>
          <p:nvPr>
            <p:ph type="title"/>
          </p:nvPr>
        </p:nvSpPr>
        <p:spPr/>
        <p:txBody>
          <a:bodyPr/>
          <a:lstStyle/>
          <a:p>
            <a:r>
              <a:rPr lang="en-US">
                <a:ea typeface="Verdana"/>
              </a:rPr>
              <a:t>Show Respect in Culturally Valued Ways</a:t>
            </a:r>
            <a:endParaRPr lang="en-US"/>
          </a:p>
        </p:txBody>
      </p:sp>
      <p:sp>
        <p:nvSpPr>
          <p:cNvPr id="2" name="Rectangle: Rounded Corners 1">
            <a:extLst>
              <a:ext uri="{FF2B5EF4-FFF2-40B4-BE49-F238E27FC236}">
                <a16:creationId xmlns:a16="http://schemas.microsoft.com/office/drawing/2014/main" id="{888DFAF9-7EA9-219B-B608-35580AE6C774}"/>
              </a:ext>
            </a:extLst>
          </p:cNvPr>
          <p:cNvSpPr/>
          <p:nvPr/>
        </p:nvSpPr>
        <p:spPr>
          <a:xfrm>
            <a:off x="599536" y="3808539"/>
            <a:ext cx="10972800" cy="2061089"/>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i="1">
                <a:solidFill>
                  <a:schemeClr val="tx2"/>
                </a:solidFill>
                <a:cs typeface="Arial"/>
              </a:rPr>
              <a:t>“</a:t>
            </a:r>
            <a:r>
              <a:rPr lang="en-US" i="1" err="1">
                <a:solidFill>
                  <a:schemeClr val="tx2"/>
                </a:solidFill>
                <a:cs typeface="Arial"/>
              </a:rPr>
              <a:t>Buenas</a:t>
            </a:r>
            <a:r>
              <a:rPr lang="en-US" i="1">
                <a:solidFill>
                  <a:schemeClr val="tx2"/>
                </a:solidFill>
                <a:cs typeface="Arial"/>
              </a:rPr>
              <a:t> </a:t>
            </a:r>
            <a:r>
              <a:rPr lang="en-US" i="1" err="1">
                <a:solidFill>
                  <a:schemeClr val="tx2"/>
                </a:solidFill>
                <a:cs typeface="Arial"/>
              </a:rPr>
              <a:t>tardes</a:t>
            </a:r>
            <a:r>
              <a:rPr lang="en-US" i="1">
                <a:solidFill>
                  <a:schemeClr val="tx2"/>
                </a:solidFill>
                <a:cs typeface="Arial"/>
              </a:rPr>
              <a:t>, Don Miguel. ¿</a:t>
            </a:r>
            <a:r>
              <a:rPr lang="en-US" i="1" err="1">
                <a:solidFill>
                  <a:schemeClr val="tx2"/>
                </a:solidFill>
                <a:cs typeface="Arial"/>
              </a:rPr>
              <a:t>Cómo</a:t>
            </a:r>
            <a:r>
              <a:rPr lang="en-US" i="1">
                <a:solidFill>
                  <a:schemeClr val="tx2"/>
                </a:solidFill>
                <a:cs typeface="Arial"/>
              </a:rPr>
              <a:t> le ha </a:t>
            </a:r>
            <a:r>
              <a:rPr lang="en-US" i="1" err="1">
                <a:solidFill>
                  <a:schemeClr val="tx2"/>
                </a:solidFill>
                <a:cs typeface="Arial"/>
              </a:rPr>
              <a:t>ido</a:t>
            </a:r>
            <a:r>
              <a:rPr lang="en-US" i="1">
                <a:solidFill>
                  <a:schemeClr val="tx2"/>
                </a:solidFill>
                <a:cs typeface="Arial"/>
              </a:rPr>
              <a:t> </a:t>
            </a:r>
            <a:r>
              <a:rPr lang="en-US" i="1" err="1">
                <a:solidFill>
                  <a:schemeClr val="tx2"/>
                </a:solidFill>
                <a:cs typeface="Arial"/>
              </a:rPr>
              <a:t>desde</a:t>
            </a:r>
            <a:r>
              <a:rPr lang="en-US" i="1">
                <a:solidFill>
                  <a:schemeClr val="tx2"/>
                </a:solidFill>
                <a:cs typeface="Arial"/>
              </a:rPr>
              <a:t> la </a:t>
            </a:r>
            <a:r>
              <a:rPr lang="en-US" i="1" err="1">
                <a:solidFill>
                  <a:schemeClr val="tx2"/>
                </a:solidFill>
                <a:cs typeface="Arial"/>
              </a:rPr>
              <a:t>última</a:t>
            </a:r>
            <a:r>
              <a:rPr lang="en-US" i="1">
                <a:solidFill>
                  <a:schemeClr val="tx2"/>
                </a:solidFill>
                <a:cs typeface="Arial"/>
              </a:rPr>
              <a:t> </a:t>
            </a:r>
            <a:r>
              <a:rPr lang="en-US" i="1" err="1">
                <a:solidFill>
                  <a:schemeClr val="tx2"/>
                </a:solidFill>
                <a:cs typeface="Arial"/>
              </a:rPr>
              <a:t>vez</a:t>
            </a:r>
            <a:r>
              <a:rPr lang="en-US" i="1">
                <a:solidFill>
                  <a:schemeClr val="tx2"/>
                </a:solidFill>
                <a:cs typeface="Arial"/>
              </a:rPr>
              <a:t> </a:t>
            </a:r>
            <a:r>
              <a:rPr lang="en-US" i="1" err="1">
                <a:solidFill>
                  <a:schemeClr val="tx2"/>
                </a:solidFill>
                <a:cs typeface="Arial"/>
              </a:rPr>
              <a:t>que</a:t>
            </a:r>
            <a:r>
              <a:rPr lang="en-US" i="1">
                <a:solidFill>
                  <a:schemeClr val="tx2"/>
                </a:solidFill>
                <a:cs typeface="Arial"/>
              </a:rPr>
              <a:t> </a:t>
            </a:r>
            <a:r>
              <a:rPr lang="en-US" i="1" err="1">
                <a:solidFill>
                  <a:schemeClr val="tx2"/>
                </a:solidFill>
                <a:cs typeface="Arial"/>
              </a:rPr>
              <a:t>hablamos</a:t>
            </a:r>
            <a:r>
              <a:rPr lang="en-US" i="1">
                <a:solidFill>
                  <a:schemeClr val="tx2"/>
                </a:solidFill>
                <a:cs typeface="Arial"/>
              </a:rPr>
              <a:t>?” </a:t>
            </a:r>
          </a:p>
          <a:p>
            <a:pPr algn="ctr"/>
            <a:endParaRPr lang="en-US">
              <a:solidFill>
                <a:schemeClr val="tx1"/>
              </a:solidFill>
              <a:cs typeface="Arial"/>
            </a:endParaRPr>
          </a:p>
          <a:p>
            <a:pPr algn="ctr"/>
            <a:r>
              <a:rPr lang="en-US">
                <a:solidFill>
                  <a:schemeClr val="tx1"/>
                </a:solidFill>
                <a:cs typeface="Arial"/>
              </a:rPr>
              <a:t>“Good afternoon, Miguel. How have you been since the last time we spoke?”</a:t>
            </a:r>
          </a:p>
        </p:txBody>
      </p:sp>
      <p:sp>
        <p:nvSpPr>
          <p:cNvPr id="4" name="Rectangle 3">
            <a:extLst>
              <a:ext uri="{FF2B5EF4-FFF2-40B4-BE49-F238E27FC236}">
                <a16:creationId xmlns:a16="http://schemas.microsoft.com/office/drawing/2014/main" id="{F5846498-5286-EB48-B26D-B85A8E19A899}"/>
              </a:ext>
            </a:extLst>
          </p:cNvPr>
          <p:cNvSpPr/>
          <p:nvPr/>
        </p:nvSpPr>
        <p:spPr>
          <a:xfrm>
            <a:off x="8871364" y="-7330"/>
            <a:ext cx="3315911" cy="53893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Building Trust and Rapport</a:t>
            </a:r>
            <a:endParaRPr lang="en-US"/>
          </a:p>
        </p:txBody>
      </p:sp>
      <p:sp>
        <p:nvSpPr>
          <p:cNvPr id="6" name="Rectangle 5">
            <a:extLst>
              <a:ext uri="{FF2B5EF4-FFF2-40B4-BE49-F238E27FC236}">
                <a16:creationId xmlns:a16="http://schemas.microsoft.com/office/drawing/2014/main" id="{5CE4B0B1-2B70-DE4F-A6AB-7332FC1A8580}"/>
              </a:ext>
            </a:extLst>
          </p:cNvPr>
          <p:cNvSpPr/>
          <p:nvPr/>
        </p:nvSpPr>
        <p:spPr>
          <a:xfrm>
            <a:off x="603095" y="3538650"/>
            <a:ext cx="2781374"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Example Language</a:t>
            </a:r>
          </a:p>
        </p:txBody>
      </p:sp>
      <p:pic>
        <p:nvPicPr>
          <p:cNvPr id="7" name="Picture 6" descr="A black background with a couple of people and a heart&#10;&#10;AI-generated content may be incorrect.">
            <a:extLst>
              <a:ext uri="{FF2B5EF4-FFF2-40B4-BE49-F238E27FC236}">
                <a16:creationId xmlns:a16="http://schemas.microsoft.com/office/drawing/2014/main" id="{CB74397B-58A4-3C07-D843-50B8CEE957A0}"/>
              </a:ext>
            </a:extLst>
          </p:cNvPr>
          <p:cNvPicPr>
            <a:picLocks noChangeAspect="1"/>
          </p:cNvPicPr>
          <p:nvPr/>
        </p:nvPicPr>
        <p:blipFill>
          <a:blip r:embed="rId3">
            <a:extLst>
              <a:ext uri="{28A0092B-C50C-407E-A947-70E740481C1C}">
                <a14:useLocalDpi xmlns:a14="http://schemas.microsoft.com/office/drawing/2010/main" val="0"/>
              </a:ext>
            </a:extLst>
          </a:blip>
          <a:srcRect l="21723" r="48812"/>
          <a:stretch>
            <a:fillRect/>
          </a:stretch>
        </p:blipFill>
        <p:spPr>
          <a:xfrm>
            <a:off x="7358661" y="1354711"/>
            <a:ext cx="2668885" cy="2069757"/>
          </a:xfrm>
          <a:prstGeom prst="rect">
            <a:avLst/>
          </a:prstGeom>
        </p:spPr>
      </p:pic>
      <p:sp>
        <p:nvSpPr>
          <p:cNvPr id="11" name="TextBox 10">
            <a:extLst>
              <a:ext uri="{FF2B5EF4-FFF2-40B4-BE49-F238E27FC236}">
                <a16:creationId xmlns:a16="http://schemas.microsoft.com/office/drawing/2014/main" id="{471111AD-A959-BDD7-1C06-23C5C7DDF246}"/>
              </a:ext>
            </a:extLst>
          </p:cNvPr>
          <p:cNvSpPr txBox="1"/>
          <p:nvPr/>
        </p:nvSpPr>
        <p:spPr>
          <a:xfrm>
            <a:off x="599536" y="1372380"/>
            <a:ext cx="6147580" cy="2031325"/>
          </a:xfrm>
          <a:prstGeom prst="rect">
            <a:avLst/>
          </a:prstGeom>
          <a:noFill/>
        </p:spPr>
        <p:txBody>
          <a:bodyPr wrap="square" lIns="91440" tIns="45720" rIns="91440" bIns="45720" anchor="t">
            <a:spAutoFit/>
          </a:bodyPr>
          <a:lstStyle/>
          <a:p>
            <a:r>
              <a:rPr lang="en-US" b="1">
                <a:cs typeface="Arial"/>
              </a:rPr>
              <a:t>In Spanish, using </a:t>
            </a:r>
            <a:r>
              <a:rPr lang="en-US" b="1" i="1" err="1">
                <a:cs typeface="Arial"/>
              </a:rPr>
              <a:t>usted</a:t>
            </a:r>
            <a:r>
              <a:rPr lang="en-US" b="1" i="1">
                <a:cs typeface="Arial"/>
              </a:rPr>
              <a:t> </a:t>
            </a:r>
            <a:r>
              <a:rPr lang="en-US" b="1">
                <a:cs typeface="Arial"/>
              </a:rPr>
              <a:t>(the formal "you") rather than </a:t>
            </a:r>
            <a:r>
              <a:rPr lang="en-US" b="1" err="1">
                <a:cs typeface="Arial"/>
              </a:rPr>
              <a:t>tú</a:t>
            </a:r>
            <a:r>
              <a:rPr lang="en-US" b="1">
                <a:cs typeface="Arial"/>
              </a:rPr>
              <a:t> signals respect, especially with elders. Address people as </a:t>
            </a:r>
            <a:r>
              <a:rPr lang="en-US" b="1" err="1">
                <a:ea typeface="+mn-lt"/>
                <a:cs typeface="+mn-lt"/>
              </a:rPr>
              <a:t>as</a:t>
            </a:r>
            <a:r>
              <a:rPr lang="en-US" b="1">
                <a:ea typeface="+mn-lt"/>
                <a:cs typeface="+mn-lt"/>
              </a:rPr>
              <a:t> “</a:t>
            </a:r>
            <a:r>
              <a:rPr lang="en-US" b="1" i="1">
                <a:ea typeface="+mn-lt"/>
                <a:cs typeface="+mn-lt"/>
              </a:rPr>
              <a:t>Don</a:t>
            </a:r>
            <a:r>
              <a:rPr lang="en-US" b="1">
                <a:ea typeface="+mn-lt"/>
                <a:cs typeface="+mn-lt"/>
              </a:rPr>
              <a:t> [name]” or “</a:t>
            </a:r>
            <a:r>
              <a:rPr lang="en-US" b="1" i="1">
                <a:ea typeface="+mn-lt"/>
                <a:cs typeface="+mn-lt"/>
              </a:rPr>
              <a:t>Doña</a:t>
            </a:r>
            <a:r>
              <a:rPr lang="en-US" b="1">
                <a:ea typeface="+mn-lt"/>
                <a:cs typeface="+mn-lt"/>
              </a:rPr>
              <a:t> [name].” These are honorifics similar to of "Mr." and "</a:t>
            </a:r>
            <a:r>
              <a:rPr lang="en-US" b="1" err="1">
                <a:ea typeface="+mn-lt"/>
                <a:cs typeface="+mn-lt"/>
              </a:rPr>
              <a:t>Ms</a:t>
            </a:r>
            <a:r>
              <a:rPr lang="en-US" b="1">
                <a:ea typeface="+mn-lt"/>
                <a:cs typeface="+mn-lt"/>
              </a:rPr>
              <a:t>," but warmer. For women, “</a:t>
            </a:r>
            <a:r>
              <a:rPr lang="en-US" b="1" err="1">
                <a:ea typeface="+mn-lt"/>
                <a:cs typeface="+mn-lt"/>
              </a:rPr>
              <a:t>seño</a:t>
            </a:r>
            <a:r>
              <a:rPr lang="en-US" b="1">
                <a:ea typeface="+mn-lt"/>
                <a:cs typeface="+mn-lt"/>
              </a:rPr>
              <a:t>” works as a term of both familiarity and respect. A handshake goes a long way. </a:t>
            </a:r>
          </a:p>
          <a:p>
            <a:endParaRPr lang="en-US" b="1">
              <a:effectLst/>
              <a:cs typeface="Arial"/>
            </a:endParaRPr>
          </a:p>
        </p:txBody>
      </p:sp>
    </p:spTree>
    <p:extLst>
      <p:ext uri="{BB962C8B-B14F-4D97-AF65-F5344CB8AC3E}">
        <p14:creationId xmlns:p14="http://schemas.microsoft.com/office/powerpoint/2010/main" val="50924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FAB14-3D18-52EF-D173-4E1692FBEF9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3D45CE5-508B-BEB4-1056-BEDE413EFF0C}"/>
              </a:ext>
            </a:extLst>
          </p:cNvPr>
          <p:cNvSpPr>
            <a:spLocks noGrp="1"/>
          </p:cNvSpPr>
          <p:nvPr>
            <p:ph type="title"/>
          </p:nvPr>
        </p:nvSpPr>
        <p:spPr>
          <a:xfrm>
            <a:off x="599536" y="267419"/>
            <a:ext cx="7116497" cy="538939"/>
          </a:xfrm>
        </p:spPr>
        <p:txBody>
          <a:bodyPr/>
          <a:lstStyle/>
          <a:p>
            <a:r>
              <a:rPr lang="en-US">
                <a:ea typeface="Verdana"/>
              </a:rPr>
              <a:t>Connect Through Humor and Familiar Language</a:t>
            </a:r>
            <a:endParaRPr lang="en-US"/>
          </a:p>
        </p:txBody>
      </p:sp>
      <p:sp>
        <p:nvSpPr>
          <p:cNvPr id="2" name="Rectangle: Rounded Corners 1">
            <a:extLst>
              <a:ext uri="{FF2B5EF4-FFF2-40B4-BE49-F238E27FC236}">
                <a16:creationId xmlns:a16="http://schemas.microsoft.com/office/drawing/2014/main" id="{8EFFDB5A-0E05-A4D9-D66D-F038BFB48709}"/>
              </a:ext>
            </a:extLst>
          </p:cNvPr>
          <p:cNvSpPr/>
          <p:nvPr/>
        </p:nvSpPr>
        <p:spPr>
          <a:xfrm>
            <a:off x="599536" y="3751028"/>
            <a:ext cx="10972800" cy="2062711"/>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a:p>
            <a:pPr algn="ctr"/>
            <a:r>
              <a:rPr lang="en-US" i="1" dirty="0">
                <a:solidFill>
                  <a:schemeClr val="tx2"/>
                </a:solidFill>
              </a:rPr>
              <a:t>“Más vale </a:t>
            </a:r>
            <a:r>
              <a:rPr lang="en-US" i="1" dirty="0" err="1">
                <a:solidFill>
                  <a:schemeClr val="tx2"/>
                </a:solidFill>
              </a:rPr>
              <a:t>tarde</a:t>
            </a:r>
            <a:r>
              <a:rPr lang="en-US" i="1" dirty="0">
                <a:solidFill>
                  <a:schemeClr val="tx2"/>
                </a:solidFill>
              </a:rPr>
              <a:t> que </a:t>
            </a:r>
            <a:r>
              <a:rPr lang="en-US" i="1" dirty="0" err="1">
                <a:solidFill>
                  <a:schemeClr val="tx2"/>
                </a:solidFill>
              </a:rPr>
              <a:t>nunca</a:t>
            </a:r>
            <a:r>
              <a:rPr lang="en-US" i="1" dirty="0">
                <a:solidFill>
                  <a:schemeClr val="tx2"/>
                </a:solidFill>
              </a:rPr>
              <a:t>.” “</a:t>
            </a:r>
            <a:r>
              <a:rPr lang="es-ES" i="1" dirty="0">
                <a:solidFill>
                  <a:schemeClr val="tx2"/>
                </a:solidFill>
              </a:rPr>
              <a:t>El que madruga, Dios lo ayuda.</a:t>
            </a:r>
            <a:r>
              <a:rPr lang="en-US" i="1" dirty="0">
                <a:solidFill>
                  <a:schemeClr val="tx2"/>
                </a:solidFill>
              </a:rPr>
              <a:t>”</a:t>
            </a:r>
            <a:r>
              <a:rPr lang="es-ES" i="1" dirty="0">
                <a:solidFill>
                  <a:schemeClr val="tx2"/>
                </a:solidFill>
              </a:rPr>
              <a:t> </a:t>
            </a:r>
            <a:r>
              <a:rPr lang="en-US" i="1" dirty="0">
                <a:solidFill>
                  <a:schemeClr val="tx2"/>
                </a:solidFill>
              </a:rPr>
              <a:t>“</a:t>
            </a:r>
            <a:r>
              <a:rPr lang="es-ES" i="1" dirty="0">
                <a:solidFill>
                  <a:schemeClr val="tx2"/>
                </a:solidFill>
              </a:rPr>
              <a:t>A mal tiempo, buena cara.</a:t>
            </a:r>
            <a:r>
              <a:rPr lang="en-US" i="1" dirty="0">
                <a:solidFill>
                  <a:schemeClr val="tx2"/>
                </a:solidFill>
              </a:rPr>
              <a:t>” </a:t>
            </a:r>
          </a:p>
          <a:p>
            <a:pPr algn="ctr"/>
            <a:r>
              <a:rPr lang="en-US" i="1" dirty="0">
                <a:solidFill>
                  <a:schemeClr val="tx2"/>
                </a:solidFill>
              </a:rPr>
              <a:t> </a:t>
            </a:r>
          </a:p>
          <a:p>
            <a:pPr algn="ctr"/>
            <a:r>
              <a:rPr lang="en-US" dirty="0">
                <a:solidFill>
                  <a:schemeClr val="tx1"/>
                </a:solidFill>
              </a:rPr>
              <a:t>“Better late than never.” “The early bird catches the worm.” “Put on a brave face during tough times.”</a:t>
            </a:r>
          </a:p>
        </p:txBody>
      </p:sp>
      <p:sp>
        <p:nvSpPr>
          <p:cNvPr id="6" name="Rectangle 5">
            <a:extLst>
              <a:ext uri="{FF2B5EF4-FFF2-40B4-BE49-F238E27FC236}">
                <a16:creationId xmlns:a16="http://schemas.microsoft.com/office/drawing/2014/main" id="{0D9A0716-EDD2-7EA6-E64A-BF01EC8C4289}"/>
              </a:ext>
            </a:extLst>
          </p:cNvPr>
          <p:cNvSpPr/>
          <p:nvPr/>
        </p:nvSpPr>
        <p:spPr>
          <a:xfrm>
            <a:off x="603095" y="3538650"/>
            <a:ext cx="2781374"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Example Language</a:t>
            </a:r>
          </a:p>
        </p:txBody>
      </p:sp>
      <p:sp>
        <p:nvSpPr>
          <p:cNvPr id="11" name="TextBox 10">
            <a:extLst>
              <a:ext uri="{FF2B5EF4-FFF2-40B4-BE49-F238E27FC236}">
                <a16:creationId xmlns:a16="http://schemas.microsoft.com/office/drawing/2014/main" id="{519738E2-3511-830B-3CE4-FDE728196081}"/>
              </a:ext>
            </a:extLst>
          </p:cNvPr>
          <p:cNvSpPr txBox="1"/>
          <p:nvPr/>
        </p:nvSpPr>
        <p:spPr>
          <a:xfrm>
            <a:off x="599536" y="1712266"/>
            <a:ext cx="5596548" cy="1200329"/>
          </a:xfrm>
          <a:prstGeom prst="rect">
            <a:avLst/>
          </a:prstGeom>
          <a:noFill/>
        </p:spPr>
        <p:txBody>
          <a:bodyPr wrap="square" lIns="91440" tIns="45720" rIns="91440" bIns="45720" anchor="t">
            <a:spAutoFit/>
          </a:bodyPr>
          <a:lstStyle/>
          <a:p>
            <a:r>
              <a:rPr lang="en-US" b="1" dirty="0">
                <a:cs typeface="Arial"/>
              </a:rPr>
              <a:t>Humor builds connection in Latino communities. </a:t>
            </a:r>
            <a:br>
              <a:rPr lang="en-US" b="1" dirty="0">
                <a:cs typeface="Arial"/>
              </a:rPr>
            </a:br>
            <a:r>
              <a:rPr lang="en-US" b="1" dirty="0">
                <a:cs typeface="Arial"/>
              </a:rPr>
              <a:t>If you speak Spanish, using common </a:t>
            </a:r>
            <a:r>
              <a:rPr lang="en-US" b="1" i="1" dirty="0" err="1">
                <a:cs typeface="Arial"/>
              </a:rPr>
              <a:t>refranes</a:t>
            </a:r>
            <a:r>
              <a:rPr lang="en-US" b="1" i="1" dirty="0">
                <a:cs typeface="Arial"/>
              </a:rPr>
              <a:t> </a:t>
            </a:r>
            <a:r>
              <a:rPr lang="en-US" b="1" dirty="0">
                <a:cs typeface="Arial"/>
              </a:rPr>
              <a:t>(proverbs) signals cultural familiarity and helps build rapport. </a:t>
            </a:r>
          </a:p>
        </p:txBody>
      </p:sp>
      <p:sp>
        <p:nvSpPr>
          <p:cNvPr id="8" name="Rectangle 7">
            <a:extLst>
              <a:ext uri="{FF2B5EF4-FFF2-40B4-BE49-F238E27FC236}">
                <a16:creationId xmlns:a16="http://schemas.microsoft.com/office/drawing/2014/main" id="{089DEF1A-59B8-85D8-605D-0080DB9984F3}"/>
              </a:ext>
            </a:extLst>
          </p:cNvPr>
          <p:cNvSpPr/>
          <p:nvPr/>
        </p:nvSpPr>
        <p:spPr>
          <a:xfrm>
            <a:off x="8871364" y="-7330"/>
            <a:ext cx="3315911" cy="53893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Building Trust and Rapport</a:t>
            </a:r>
            <a:endParaRPr lang="en-US"/>
          </a:p>
        </p:txBody>
      </p:sp>
      <p:pic>
        <p:nvPicPr>
          <p:cNvPr id="4" name="Picture 3" descr="A black background with a couple of people and a heart&#10;&#10;AI-generated content may be incorrect.">
            <a:extLst>
              <a:ext uri="{FF2B5EF4-FFF2-40B4-BE49-F238E27FC236}">
                <a16:creationId xmlns:a16="http://schemas.microsoft.com/office/drawing/2014/main" id="{6C92F119-AA6E-C015-1282-0D20B6FD18C2}"/>
              </a:ext>
            </a:extLst>
          </p:cNvPr>
          <p:cNvPicPr>
            <a:picLocks noChangeAspect="1"/>
          </p:cNvPicPr>
          <p:nvPr/>
        </p:nvPicPr>
        <p:blipFill>
          <a:blip r:embed="rId3">
            <a:extLst>
              <a:ext uri="{28A0092B-C50C-407E-A947-70E740481C1C}">
                <a14:useLocalDpi xmlns:a14="http://schemas.microsoft.com/office/drawing/2010/main" val="0"/>
              </a:ext>
            </a:extLst>
          </a:blip>
          <a:srcRect l="21723" r="48812"/>
          <a:stretch>
            <a:fillRect/>
          </a:stretch>
        </p:blipFill>
        <p:spPr>
          <a:xfrm>
            <a:off x="7358661" y="1354711"/>
            <a:ext cx="2668885" cy="2069757"/>
          </a:xfrm>
          <a:prstGeom prst="rect">
            <a:avLst/>
          </a:prstGeom>
        </p:spPr>
      </p:pic>
    </p:spTree>
    <p:extLst>
      <p:ext uri="{BB962C8B-B14F-4D97-AF65-F5344CB8AC3E}">
        <p14:creationId xmlns:p14="http://schemas.microsoft.com/office/powerpoint/2010/main" val="3257201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10CF8-A9B6-6110-4DF4-50DB672BF4E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0822122-0F1A-25E5-3587-A16338930834}"/>
              </a:ext>
            </a:extLst>
          </p:cNvPr>
          <p:cNvSpPr>
            <a:spLocks noGrp="1"/>
          </p:cNvSpPr>
          <p:nvPr>
            <p:ph type="title"/>
          </p:nvPr>
        </p:nvSpPr>
        <p:spPr>
          <a:xfrm>
            <a:off x="599536" y="267419"/>
            <a:ext cx="8743666" cy="538939"/>
          </a:xfrm>
        </p:spPr>
        <p:txBody>
          <a:bodyPr/>
          <a:lstStyle/>
          <a:p>
            <a:r>
              <a:rPr lang="en-US">
                <a:ea typeface="Verdana"/>
              </a:rPr>
              <a:t>Be Transparent and Set Realistic Expectations</a:t>
            </a:r>
            <a:endParaRPr lang="en-US"/>
          </a:p>
        </p:txBody>
      </p:sp>
      <p:sp>
        <p:nvSpPr>
          <p:cNvPr id="2" name="Rectangle: Rounded Corners 1">
            <a:extLst>
              <a:ext uri="{FF2B5EF4-FFF2-40B4-BE49-F238E27FC236}">
                <a16:creationId xmlns:a16="http://schemas.microsoft.com/office/drawing/2014/main" id="{43774A67-2C1D-0770-9DA4-F46D2407D287}"/>
              </a:ext>
            </a:extLst>
          </p:cNvPr>
          <p:cNvSpPr/>
          <p:nvPr/>
        </p:nvSpPr>
        <p:spPr>
          <a:xfrm>
            <a:off x="599536" y="3751030"/>
            <a:ext cx="10972800" cy="2386723"/>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i="1">
              <a:solidFill>
                <a:schemeClr val="tx2"/>
              </a:solidFill>
            </a:endParaRPr>
          </a:p>
          <a:p>
            <a:pPr algn="ctr"/>
            <a:r>
              <a:rPr lang="en-US" i="1">
                <a:solidFill>
                  <a:schemeClr val="tx2"/>
                </a:solidFill>
              </a:rPr>
              <a:t>“</a:t>
            </a:r>
            <a:r>
              <a:rPr lang="es-ES" i="1">
                <a:solidFill>
                  <a:schemeClr val="tx2"/>
                </a:solidFill>
              </a:rPr>
              <a:t>La opción más accesible es ir a un albergue. Sé que no todos quieren esto, pero una vez allí, </a:t>
            </a:r>
          </a:p>
          <a:p>
            <a:pPr algn="ctr"/>
            <a:r>
              <a:rPr lang="es-ES" i="1">
                <a:solidFill>
                  <a:schemeClr val="tx2"/>
                </a:solidFill>
              </a:rPr>
              <a:t>es más fácil conectarse con programas de vivienda permanente.</a:t>
            </a:r>
            <a:r>
              <a:rPr lang="en-US" i="1">
                <a:solidFill>
                  <a:schemeClr val="tx2"/>
                </a:solidFill>
              </a:rPr>
              <a:t>”</a:t>
            </a:r>
          </a:p>
          <a:p>
            <a:pPr algn="ctr"/>
            <a:endParaRPr lang="en-US" i="1">
              <a:solidFill>
                <a:schemeClr val="tx2"/>
              </a:solidFill>
            </a:endParaRPr>
          </a:p>
          <a:p>
            <a:pPr algn="ctr"/>
            <a:r>
              <a:rPr lang="en-US">
                <a:solidFill>
                  <a:schemeClr val="tx1"/>
                </a:solidFill>
              </a:rPr>
              <a:t>“The most accessible resource is going to a shelter. I understand not everyone wants this, </a:t>
            </a:r>
          </a:p>
          <a:p>
            <a:pPr algn="ctr"/>
            <a:r>
              <a:rPr lang="en-US">
                <a:solidFill>
                  <a:schemeClr val="tx1"/>
                </a:solidFill>
              </a:rPr>
              <a:t>but once you’re there, it becomes easier to connect to permanent housing.”</a:t>
            </a:r>
          </a:p>
        </p:txBody>
      </p:sp>
      <p:sp>
        <p:nvSpPr>
          <p:cNvPr id="6" name="Rectangle 5">
            <a:extLst>
              <a:ext uri="{FF2B5EF4-FFF2-40B4-BE49-F238E27FC236}">
                <a16:creationId xmlns:a16="http://schemas.microsoft.com/office/drawing/2014/main" id="{DDD51471-0B37-BD18-C6DB-B0F0C5BA004B}"/>
              </a:ext>
            </a:extLst>
          </p:cNvPr>
          <p:cNvSpPr/>
          <p:nvPr/>
        </p:nvSpPr>
        <p:spPr>
          <a:xfrm>
            <a:off x="603095" y="3538650"/>
            <a:ext cx="2781374" cy="538939"/>
          </a:xfrm>
          <a:prstGeom prst="rect">
            <a:avLst/>
          </a:prstGeom>
          <a:solidFill>
            <a:srgbClr val="0066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Example Language</a:t>
            </a:r>
          </a:p>
        </p:txBody>
      </p:sp>
      <p:sp>
        <p:nvSpPr>
          <p:cNvPr id="8" name="Rectangle 7">
            <a:extLst>
              <a:ext uri="{FF2B5EF4-FFF2-40B4-BE49-F238E27FC236}">
                <a16:creationId xmlns:a16="http://schemas.microsoft.com/office/drawing/2014/main" id="{827CE81C-2798-2B90-5ECE-C6D6DC97F48B}"/>
              </a:ext>
            </a:extLst>
          </p:cNvPr>
          <p:cNvSpPr/>
          <p:nvPr/>
        </p:nvSpPr>
        <p:spPr>
          <a:xfrm>
            <a:off x="8871364" y="-7330"/>
            <a:ext cx="3315911" cy="53893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bg1"/>
                </a:solidFill>
              </a:rPr>
              <a:t>Building Trust and Rapport</a:t>
            </a:r>
            <a:endParaRPr lang="en-US"/>
          </a:p>
        </p:txBody>
      </p:sp>
      <p:sp>
        <p:nvSpPr>
          <p:cNvPr id="10" name="TextBox 9">
            <a:extLst>
              <a:ext uri="{FF2B5EF4-FFF2-40B4-BE49-F238E27FC236}">
                <a16:creationId xmlns:a16="http://schemas.microsoft.com/office/drawing/2014/main" id="{8083E0A5-8B31-E9DA-2358-C8BFE26443FE}"/>
              </a:ext>
            </a:extLst>
          </p:cNvPr>
          <p:cNvSpPr txBox="1"/>
          <p:nvPr/>
        </p:nvSpPr>
        <p:spPr>
          <a:xfrm>
            <a:off x="599536" y="1789424"/>
            <a:ext cx="6147580" cy="1200329"/>
          </a:xfrm>
          <a:prstGeom prst="rect">
            <a:avLst/>
          </a:prstGeom>
          <a:noFill/>
        </p:spPr>
        <p:txBody>
          <a:bodyPr wrap="square" lIns="91440" tIns="45720" rIns="91440" bIns="45720" anchor="t">
            <a:spAutoFit/>
          </a:bodyPr>
          <a:lstStyle/>
          <a:p>
            <a:r>
              <a:rPr lang="en-US" b="1">
                <a:cs typeface="Arial"/>
              </a:rPr>
              <a:t>Share honestly what services are available, what the timeline looks like, and what you can and cannot do. Even when the truth is not ideal, transparency prevents disappointment and protects trust.</a:t>
            </a:r>
          </a:p>
        </p:txBody>
      </p:sp>
      <p:pic>
        <p:nvPicPr>
          <p:cNvPr id="4" name="Picture 3" descr="A black background with a couple of people and a heart&#10;&#10;AI-generated content may be incorrect.">
            <a:extLst>
              <a:ext uri="{FF2B5EF4-FFF2-40B4-BE49-F238E27FC236}">
                <a16:creationId xmlns:a16="http://schemas.microsoft.com/office/drawing/2014/main" id="{A9AF1ECE-9015-5743-DD63-D2DCF0C80AA6}"/>
              </a:ext>
            </a:extLst>
          </p:cNvPr>
          <p:cNvPicPr>
            <a:picLocks noChangeAspect="1"/>
          </p:cNvPicPr>
          <p:nvPr/>
        </p:nvPicPr>
        <p:blipFill>
          <a:blip r:embed="rId3">
            <a:extLst>
              <a:ext uri="{28A0092B-C50C-407E-A947-70E740481C1C}">
                <a14:useLocalDpi xmlns:a14="http://schemas.microsoft.com/office/drawing/2010/main" val="0"/>
              </a:ext>
            </a:extLst>
          </a:blip>
          <a:srcRect l="21723" r="48812"/>
          <a:stretch>
            <a:fillRect/>
          </a:stretch>
        </p:blipFill>
        <p:spPr>
          <a:xfrm>
            <a:off x="7358661" y="1354711"/>
            <a:ext cx="2668885" cy="2069757"/>
          </a:xfrm>
          <a:prstGeom prst="rect">
            <a:avLst/>
          </a:prstGeom>
        </p:spPr>
      </p:pic>
    </p:spTree>
    <p:extLst>
      <p:ext uri="{BB962C8B-B14F-4D97-AF65-F5344CB8AC3E}">
        <p14:creationId xmlns:p14="http://schemas.microsoft.com/office/powerpoint/2010/main" val="1862800916"/>
      </p:ext>
    </p:extLst>
  </p:cSld>
  <p:clrMapOvr>
    <a:masterClrMapping/>
  </p:clrMapOvr>
</p:sld>
</file>

<file path=ppt/theme/theme1.xml><?xml version="1.0" encoding="utf-8"?>
<a:theme xmlns:a="http://schemas.openxmlformats.org/drawingml/2006/main" name="GPL Theme">
  <a:themeElements>
    <a:clrScheme name="GPL 2022 Colors">
      <a:dk1>
        <a:sysClr val="windowText" lastClr="000000"/>
      </a:dk1>
      <a:lt1>
        <a:sysClr val="window" lastClr="FFFFFF"/>
      </a:lt1>
      <a:dk2>
        <a:srgbClr val="003946"/>
      </a:dk2>
      <a:lt2>
        <a:srgbClr val="D58936"/>
      </a:lt2>
      <a:accent1>
        <a:srgbClr val="A0C1D1"/>
      </a:accent1>
      <a:accent2>
        <a:srgbClr val="A71930"/>
      </a:accent2>
      <a:accent3>
        <a:srgbClr val="6C7D47"/>
      </a:accent3>
      <a:accent4>
        <a:srgbClr val="6AABB4"/>
      </a:accent4>
      <a:accent5>
        <a:srgbClr val="FFBD00"/>
      </a:accent5>
      <a:accent6>
        <a:srgbClr val="E24E1B"/>
      </a:accent6>
      <a:hlink>
        <a:srgbClr val="0825FC"/>
      </a:hlink>
      <a:folHlink>
        <a:srgbClr val="6019A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PL Theme" id="{AE8E87F5-ABE5-4B03-BA50-6881CCCE970D}" vid="{D807863C-9BF7-400B-98A9-1418734F1F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iming_x003a__x0020_This_x0020_session_x0020_was_x002e__x002e__x002e_ xmlns="263d2095-d1f0-4508-a160-606910b27e6a" xsi:nil="true"/>
    <lcf76f155ced4ddcb4097134ff3c332f xmlns="263d2095-d1f0-4508-a160-606910b27e6a">
      <Terms xmlns="http://schemas.microsoft.com/office/infopath/2007/PartnerControls"/>
    </lcf76f155ced4ddcb4097134ff3c332f>
    <Please_x0020_complete_x0020_the_x0020_following_x0020_statements_x003a__x0020_ xmlns="263d2095-d1f0-4508-a160-606910b27e6a" xsi:nil="true"/>
    <This_x0020_session_x0027_s_x0020_pacing_x0020_was_x002e__x002e__x002e_ xmlns="263d2095-d1f0-4508-a160-606910b27e6a" xsi:nil="true"/>
    <Please_x0020_complete_x0020_the_x0020_stat xmlns="263d2095-d1f0-4508-a160-606910b27e6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F1608422A31644EAB5F693F8AE1BFB2" ma:contentTypeVersion="18" ma:contentTypeDescription="Create a new document." ma:contentTypeScope="" ma:versionID="34f6a60a18fd2d0220a9dbfef7a5ce82">
  <xsd:schema xmlns:xsd="http://www.w3.org/2001/XMLSchema" xmlns:xs="http://www.w3.org/2001/XMLSchema" xmlns:p="http://schemas.microsoft.com/office/2006/metadata/properties" xmlns:ns2="263d2095-d1f0-4508-a160-606910b27e6a" xmlns:ns3="9b336a3b-e9ab-41f9-93b5-c7a028c52041" targetNamespace="http://schemas.microsoft.com/office/2006/metadata/properties" ma:root="true" ma:fieldsID="87d151785c724c0dbdc6517a97b8f534" ns2:_="" ns3:_="">
    <xsd:import namespace="263d2095-d1f0-4508-a160-606910b27e6a"/>
    <xsd:import namespace="9b336a3b-e9ab-41f9-93b5-c7a028c52041"/>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Location" minOccurs="0"/>
                <xsd:element ref="ns2:MediaServiceSearchProperties" minOccurs="0"/>
                <xsd:element ref="ns2:Please_x0020_complete_x0020_the_x0020_stat" minOccurs="0"/>
                <xsd:element ref="ns2:This_x0020_session_x0027_s_x0020_pacing_x0020_was_x002e__x002e__x002e_" minOccurs="0"/>
                <xsd:element ref="ns2:Please_x0020_complete_x0020_the_x0020_following_x0020_statements_x003a__x0020_" minOccurs="0"/>
                <xsd:element ref="ns2:Timing_x003a__x0020_This_x0020_session_x0020_was_x002e__x002e__x002e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3d2095-d1f0-4508-a160-606910b27e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a8107521-1385-498b-8889-bf2cd8dee380"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Please_x0020_complete_x0020_the_x0020_stat" ma:index="22" nillable="true" ma:displayName="Please complete the stat" ma:internalName="Please_x0020_complete_x0020_the_x0020_stat">
      <xsd:simpleType>
        <xsd:restriction base="dms:Text"/>
      </xsd:simpleType>
    </xsd:element>
    <xsd:element name="This_x0020_session_x0027_s_x0020_pacing_x0020_was_x002e__x002e__x002e_" ma:index="23" nillable="true" ma:displayName="This session's pacing was..." ma:format="Dropdown" ma:internalName="This_x0020_session_x0027_s_x0020_pacing_x0020_was_x002e__x002e__x002e_">
      <xsd:simpleType>
        <xsd:restriction base="dms:Choice">
          <xsd:enumeration value="Too slow"/>
          <xsd:enumeration value="About right"/>
          <xsd:enumeration value="Too fast"/>
        </xsd:restriction>
      </xsd:simpleType>
    </xsd:element>
    <xsd:element name="Please_x0020_complete_x0020_the_x0020_following_x0020_statements_x003a__x0020_" ma:index="24" nillable="true" ma:displayName="Please complete the following statements: " ma:internalName="Please_x0020_complete_x0020_the_x0020_following_x0020_statements_x003a__x0020_">
      <xsd:simpleType>
        <xsd:restriction base="dms:Text">
          <xsd:maxLength value="255"/>
        </xsd:restriction>
      </xsd:simpleType>
    </xsd:element>
    <xsd:element name="Timing_x003a__x0020_This_x0020_session_x0020_was_x002e__x002e__x002e_" ma:index="25" nillable="true" ma:displayName="Timing: This session was..." ma:format="Dropdown" ma:internalName="Timing_x003a__x0020_This_x0020_session_x0020_was_x002e__x002e__x002e_">
      <xsd:simpleType>
        <xsd:restriction base="dms:Choice">
          <xsd:enumeration value="Too short"/>
          <xsd:enumeration value="About right"/>
          <xsd:enumeration value="Too long"/>
        </xsd:restriction>
      </xsd:simpleType>
    </xsd:element>
  </xsd:schema>
  <xsd:schema xmlns:xsd="http://www.w3.org/2001/XMLSchema" xmlns:xs="http://www.w3.org/2001/XMLSchema" xmlns:dms="http://schemas.microsoft.com/office/2006/documentManagement/types" xmlns:pc="http://schemas.microsoft.com/office/infopath/2007/PartnerControls" targetNamespace="9b336a3b-e9ab-41f9-93b5-c7a028c52041"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B5A954-2552-427C-A753-E48496D99E9F}">
  <ds:schemaRefs>
    <ds:schemaRef ds:uri="http://schemas.microsoft.com/sharepoint/v3/contenttype/forms"/>
  </ds:schemaRefs>
</ds:datastoreItem>
</file>

<file path=customXml/itemProps2.xml><?xml version="1.0" encoding="utf-8"?>
<ds:datastoreItem xmlns:ds="http://schemas.openxmlformats.org/officeDocument/2006/customXml" ds:itemID="{3D7DA288-4AF4-4DDD-B3DB-769C3AF3680C}">
  <ds:schemaRefs>
    <ds:schemaRef ds:uri="263d2095-d1f0-4508-a160-606910b27e6a"/>
    <ds:schemaRef ds:uri="9b336a3b-e9ab-41f9-93b5-c7a028c5204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03506B0-660B-4386-A715-D6D1467D276F}">
  <ds:schemaRefs>
    <ds:schemaRef ds:uri="263d2095-d1f0-4508-a160-606910b27e6a"/>
    <ds:schemaRef ds:uri="9b336a3b-e9ab-41f9-93b5-c7a028c5204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GPL Theme</Template>
  <TotalTime>86</TotalTime>
  <Words>5209</Words>
  <Application>Microsoft Office PowerPoint</Application>
  <PresentationFormat>Widescreen</PresentationFormat>
  <Paragraphs>332</Paragraphs>
  <Slides>21</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Aptos</vt:lpstr>
      <vt:lpstr>Arial</vt:lpstr>
      <vt:lpstr>Courier New</vt:lpstr>
      <vt:lpstr>Verdana</vt:lpstr>
      <vt:lpstr>GPL Theme</vt:lpstr>
      <vt:lpstr>Promising Practices in Culturally Responsive Service Engagement:   A Training and Resource Guide</vt:lpstr>
      <vt:lpstr>Contents</vt:lpstr>
      <vt:lpstr>Introduction and Framing</vt:lpstr>
      <vt:lpstr>Be Patient with the Slow Approach</vt:lpstr>
      <vt:lpstr>Lead with Practical Offers, Not Services</vt:lpstr>
      <vt:lpstr>Normalize and Validate the Experience</vt:lpstr>
      <vt:lpstr>Show Respect in Culturally Valued Ways</vt:lpstr>
      <vt:lpstr>Connect Through Humor and Familiar Language</vt:lpstr>
      <vt:lpstr>Be Transparent and Set Realistic Expectations</vt:lpstr>
      <vt:lpstr>Follow Up Consistently</vt:lpstr>
      <vt:lpstr>Clarify Your Role</vt:lpstr>
      <vt:lpstr>Explain How Personal Information is Protected</vt:lpstr>
      <vt:lpstr>Clarify Eligibility Regardless of Immigration Status</vt:lpstr>
      <vt:lpstr>Address Public Charge Concerns Directly</vt:lpstr>
      <vt:lpstr>Let Trust Open the Door To Services</vt:lpstr>
      <vt:lpstr>Center Autonomy When Sharing Information About Available Services</vt:lpstr>
      <vt:lpstr>Use Accessible Language to Communicate Service Options</vt:lpstr>
      <vt:lpstr>Respect Privacy and Create Space for Consent</vt:lpstr>
      <vt:lpstr>Use Culturally Relevant Language Instead of Clinical Jargon</vt:lpstr>
      <vt:lpstr>Understand Underlying Causes to Avoid Judgment </vt:lpstr>
      <vt:lpstr>Create Privacy and Normalize Before You Ask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Israelsen-Hartley, Sara</cp:lastModifiedBy>
  <cp:revision>15</cp:revision>
  <dcterms:created xsi:type="dcterms:W3CDTF">2026-01-12T21:03:29Z</dcterms:created>
  <dcterms:modified xsi:type="dcterms:W3CDTF">2026-05-21T18:41:28Z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0x010100EF1608422A31644EAB5F693F8AE1BFB2</vt:lpwstr>
  </property>
  <property fmtid="{D5CDD505-2E9C-101B-9397-08002B2CF9AE}" pid="3" name="MediaServiceImageTags">
    <vt:lpwstr/>
  </property>
</Properties>
</file>