
<file path=[Content_Types].xml><?xml version="1.0" encoding="utf-8"?>
<Types xmlns="http://schemas.openxmlformats.org/package/2006/content-types">
  <Default Extension="jpeg" ContentType="image/jpe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5.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6.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7.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3"/>
  </p:notesMasterIdLst>
  <p:sldIdLst>
    <p:sldId id="3213" r:id="rId5"/>
    <p:sldId id="3215" r:id="rId6"/>
    <p:sldId id="3199" r:id="rId7"/>
    <p:sldId id="3207" r:id="rId8"/>
    <p:sldId id="3209" r:id="rId9"/>
    <p:sldId id="3210" r:id="rId10"/>
    <p:sldId id="3208" r:id="rId11"/>
    <p:sldId id="3211"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6CCB04F-0DE7-03FA-5DA8-E1EB50B7C082}" name="Toohey, Megan" initials="TM" userId="S::megan_toohey@hks.harvard.edu::b3d9554f-a6d9-4f11-b312-3b043cb235b8" providerId="AD"/>
  <p188:author id="{A516EC51-69C1-17C6-BF61-523AB0C09AD9}" name="Blancato, Lynda" initials="BL" userId="Blancato, Lynda" providerId="None"/>
  <p188:author id="{1C3D25BB-08D2-2718-BFE0-2315BC3D78AE}" name="Cregg, Emma" initials="CE" userId="S::emmacregg@hks.harvard.edu::5d6b298b-83e3-4d19-bc47-1ac38e678ece" providerId="AD"/>
  <p188:author id="{FDBC10C7-4E53-1D4F-0151-63E8A0E035CE}" name="Blancato, Lynda" initials="BL" userId="S::lynda_blancato@hks.harvard.edu::704b92fc-0fa1-433d-a742-6ddecb7917e0" providerId="AD"/>
  <p188:author id="{C05921E2-E0FD-BF20-C774-1772AB70A45A}" name="Israelsen-Hartley, Sara" initials="IHS" userId="S::sisraelsenhartley@hks.harvard.edu::54ac7057-07eb-45b1-b789-b194d4a8b61d"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AD3EBB3-91BC-3916-4E5A-87DC79EBE63B}" v="2" dt="2024-06-20T15:18:12.240"/>
    <p1510:client id="{63042322-1FF1-D475-A584-2E744C307400}" v="25" dt="2024-06-20T19:25:53.174"/>
    <p1510:client id="{6E580AF3-9BD9-424D-A3D6-EC094ADD0B08}" v="1" dt="2024-06-20T16:59:29.661"/>
    <p1510:client id="{7D2EA92F-A69A-8A26-CF4A-254B2AFE59BC}" v="4" dt="2024-06-20T15:19:26.65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3842" autoAdjust="0"/>
  </p:normalViewPr>
  <p:slideViewPr>
    <p:cSldViewPr snapToGrid="0">
      <p:cViewPr varScale="1">
        <p:scale>
          <a:sx n="67" d="100"/>
          <a:sy n="67" d="100"/>
        </p:scale>
        <p:origin x="40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19"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 placements with kin</c:v>
                </c:pt>
              </c:strCache>
            </c:strRef>
          </c:tx>
          <c:spPr>
            <a:ln w="57150" cap="rnd">
              <a:solidFill>
                <a:schemeClr val="tx2">
                  <a:lumMod val="75000"/>
                  <a:lumOff val="25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Aptos" panose="020B0004020202020204" pitchFamily="34" charset="0"/>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Sheet1!$A$2:$A$13</c:f>
              <c:numCache>
                <c:formatCode>mmm\-yy</c:formatCode>
                <c:ptCount val="12"/>
                <c:pt idx="0">
                  <c:v>44440</c:v>
                </c:pt>
                <c:pt idx="1">
                  <c:v>44531</c:v>
                </c:pt>
                <c:pt idx="2">
                  <c:v>44621</c:v>
                </c:pt>
                <c:pt idx="3">
                  <c:v>44713</c:v>
                </c:pt>
                <c:pt idx="4">
                  <c:v>44805</c:v>
                </c:pt>
                <c:pt idx="5">
                  <c:v>44896</c:v>
                </c:pt>
                <c:pt idx="6">
                  <c:v>44986</c:v>
                </c:pt>
                <c:pt idx="7">
                  <c:v>45078</c:v>
                </c:pt>
                <c:pt idx="8">
                  <c:v>45170</c:v>
                </c:pt>
                <c:pt idx="9">
                  <c:v>45261</c:v>
                </c:pt>
                <c:pt idx="10">
                  <c:v>45352</c:v>
                </c:pt>
                <c:pt idx="11">
                  <c:v>45444</c:v>
                </c:pt>
              </c:numCache>
            </c:numRef>
          </c:cat>
          <c:val>
            <c:numRef>
              <c:f>Sheet1!$B$2:$B$13</c:f>
              <c:numCache>
                <c:formatCode>0%</c:formatCode>
                <c:ptCount val="12"/>
                <c:pt idx="0">
                  <c:v>0.44039735099337746</c:v>
                </c:pt>
                <c:pt idx="1">
                  <c:v>0.4398563734290844</c:v>
                </c:pt>
                <c:pt idx="2">
                  <c:v>0.46005267778753295</c:v>
                </c:pt>
                <c:pt idx="3">
                  <c:v>0.48961937716262977</c:v>
                </c:pt>
                <c:pt idx="4">
                  <c:v>0.49999999999999989</c:v>
                </c:pt>
                <c:pt idx="5">
                  <c:v>0.47003745318352058</c:v>
                </c:pt>
                <c:pt idx="6">
                  <c:v>0.43809523809523809</c:v>
                </c:pt>
                <c:pt idx="7">
                  <c:v>0.43019943019943019</c:v>
                </c:pt>
                <c:pt idx="8">
                  <c:v>0.45019157088122608</c:v>
                </c:pt>
                <c:pt idx="9">
                  <c:v>0.45977011494252873</c:v>
                </c:pt>
                <c:pt idx="10">
                  <c:v>0.4296724470134875</c:v>
                </c:pt>
                <c:pt idx="11">
                  <c:v>0.44957983193277312</c:v>
                </c:pt>
              </c:numCache>
            </c:numRef>
          </c:val>
          <c:smooth val="0"/>
          <c:extLst>
            <c:ext xmlns:c16="http://schemas.microsoft.com/office/drawing/2014/chart" uri="{C3380CC4-5D6E-409C-BE32-E72D297353CC}">
              <c16:uniqueId val="{00000000-8CDE-47F4-8275-3CE8C6FB8BD0}"/>
            </c:ext>
          </c:extLst>
        </c:ser>
        <c:dLbls>
          <c:showLegendKey val="0"/>
          <c:showVal val="0"/>
          <c:showCatName val="0"/>
          <c:showSerName val="0"/>
          <c:showPercent val="0"/>
          <c:showBubbleSize val="0"/>
        </c:dLbls>
        <c:smooth val="0"/>
        <c:axId val="1201156319"/>
        <c:axId val="1582582751"/>
      </c:lineChart>
      <c:dateAx>
        <c:axId val="1201156319"/>
        <c:scaling>
          <c:orientation val="minMax"/>
        </c:scaling>
        <c:delete val="0"/>
        <c:axPos val="b"/>
        <c:numFmt formatCode="[$-409]mmm\-yy;@" sourceLinked="0"/>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200" b="1" i="0" u="none" strike="noStrike" kern="1200" baseline="0">
                <a:solidFill>
                  <a:schemeClr val="tx1">
                    <a:lumMod val="65000"/>
                    <a:lumOff val="35000"/>
                  </a:schemeClr>
                </a:solidFill>
                <a:latin typeface="Aptos" panose="020B0004020202020204" pitchFamily="34" charset="0"/>
                <a:ea typeface="+mn-ea"/>
                <a:cs typeface="+mn-cs"/>
              </a:defRPr>
            </a:pPr>
            <a:endParaRPr lang="en-US"/>
          </a:p>
        </c:txPr>
        <c:crossAx val="1582582751"/>
        <c:crosses val="autoZero"/>
        <c:auto val="0"/>
        <c:lblOffset val="100"/>
        <c:baseTimeUnit val="months"/>
        <c:majorUnit val="3"/>
        <c:majorTimeUnit val="months"/>
      </c:dateAx>
      <c:valAx>
        <c:axId val="1582582751"/>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ptos" panose="020B0004020202020204" pitchFamily="34" charset="0"/>
                <a:ea typeface="+mn-ea"/>
                <a:cs typeface="+mn-cs"/>
              </a:defRPr>
            </a:pPr>
            <a:endParaRPr lang="en-US"/>
          </a:p>
        </c:txPr>
        <c:crossAx val="1201156319"/>
        <c:crosses val="autoZero"/>
        <c:crossBetween val="between"/>
        <c:majorUnit val="0.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 of children initially placed with kin</c:v>
                </c:pt>
              </c:strCache>
            </c:strRef>
          </c:tx>
          <c:spPr>
            <a:ln w="57150"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Aptos" panose="020B0004020202020204" pitchFamily="34" charset="0"/>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Q3 2021</c:v>
                </c:pt>
                <c:pt idx="1">
                  <c:v>Q4 2021</c:v>
                </c:pt>
                <c:pt idx="2">
                  <c:v>Q1 2022</c:v>
                </c:pt>
                <c:pt idx="3">
                  <c:v>Q2 2022</c:v>
                </c:pt>
                <c:pt idx="4">
                  <c:v>Q3 2022</c:v>
                </c:pt>
                <c:pt idx="5">
                  <c:v>Q4 2022</c:v>
                </c:pt>
                <c:pt idx="6">
                  <c:v>Q1 2023</c:v>
                </c:pt>
                <c:pt idx="7">
                  <c:v>Q2 2023</c:v>
                </c:pt>
                <c:pt idx="8">
                  <c:v>Q3 2023</c:v>
                </c:pt>
                <c:pt idx="9">
                  <c:v>Q4 2023</c:v>
                </c:pt>
                <c:pt idx="10">
                  <c:v>Q1 2024</c:v>
                </c:pt>
                <c:pt idx="11">
                  <c:v>Q2 2024</c:v>
                </c:pt>
              </c:strCache>
            </c:strRef>
          </c:cat>
          <c:val>
            <c:numRef>
              <c:f>Sheet1!$B$2:$B$13</c:f>
              <c:numCache>
                <c:formatCode>0%</c:formatCode>
                <c:ptCount val="12"/>
                <c:pt idx="0">
                  <c:v>0.50993377483443714</c:v>
                </c:pt>
                <c:pt idx="1">
                  <c:v>0.528169014084507</c:v>
                </c:pt>
                <c:pt idx="2">
                  <c:v>0.52054794520547942</c:v>
                </c:pt>
                <c:pt idx="3">
                  <c:v>0.48905109489051096</c:v>
                </c:pt>
                <c:pt idx="4">
                  <c:v>0.52380952380952384</c:v>
                </c:pt>
                <c:pt idx="5">
                  <c:v>0.54744525547445255</c:v>
                </c:pt>
                <c:pt idx="6">
                  <c:v>0.56799999999999995</c:v>
                </c:pt>
                <c:pt idx="7">
                  <c:v>0.58196721311475408</c:v>
                </c:pt>
                <c:pt idx="8">
                  <c:v>0.60833333333333328</c:v>
                </c:pt>
                <c:pt idx="9">
                  <c:v>0.57894736842105265</c:v>
                </c:pt>
                <c:pt idx="10">
                  <c:v>0.5859375</c:v>
                </c:pt>
                <c:pt idx="11">
                  <c:v>0.57983193277310929</c:v>
                </c:pt>
              </c:numCache>
            </c:numRef>
          </c:val>
          <c:smooth val="0"/>
          <c:extLst>
            <c:ext xmlns:c16="http://schemas.microsoft.com/office/drawing/2014/chart" uri="{C3380CC4-5D6E-409C-BE32-E72D297353CC}">
              <c16:uniqueId val="{00000000-8CDE-47F4-8275-3CE8C6FB8BD0}"/>
            </c:ext>
          </c:extLst>
        </c:ser>
        <c:dLbls>
          <c:showLegendKey val="0"/>
          <c:showVal val="0"/>
          <c:showCatName val="0"/>
          <c:showSerName val="0"/>
          <c:showPercent val="0"/>
          <c:showBubbleSize val="0"/>
        </c:dLbls>
        <c:smooth val="0"/>
        <c:axId val="1201156319"/>
        <c:axId val="1582582751"/>
      </c:lineChart>
      <c:dateAx>
        <c:axId val="1201156319"/>
        <c:scaling>
          <c:orientation val="minMax"/>
        </c:scaling>
        <c:delete val="0"/>
        <c:axPos val="b"/>
        <c:numFmt formatCode="[$-409]mmm\-yy;@" sourceLinked="0"/>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230" b="1" i="0" u="none" strike="noStrike" kern="1200" baseline="0">
                <a:solidFill>
                  <a:schemeClr val="tx1">
                    <a:lumMod val="65000"/>
                    <a:lumOff val="35000"/>
                  </a:schemeClr>
                </a:solidFill>
                <a:latin typeface="Aptos" panose="020B0004020202020204" pitchFamily="34" charset="0"/>
                <a:ea typeface="+mn-ea"/>
                <a:cs typeface="+mn-cs"/>
              </a:defRPr>
            </a:pPr>
            <a:endParaRPr lang="en-US"/>
          </a:p>
        </c:txPr>
        <c:crossAx val="1582582751"/>
        <c:crosses val="autoZero"/>
        <c:auto val="0"/>
        <c:lblOffset val="100"/>
        <c:baseTimeUnit val="months"/>
        <c:majorTimeUnit val="months"/>
      </c:dateAx>
      <c:valAx>
        <c:axId val="1582582751"/>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ptos" panose="020B0004020202020204" pitchFamily="34" charset="0"/>
                <a:ea typeface="+mn-ea"/>
                <a:cs typeface="+mn-cs"/>
              </a:defRPr>
            </a:pPr>
            <a:endParaRPr lang="en-US"/>
          </a:p>
        </c:txPr>
        <c:crossAx val="120115631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 children remaining in same placement 1 month after placement</c:v>
                </c:pt>
              </c:strCache>
            </c:strRef>
          </c:tx>
          <c:spPr>
            <a:solidFill>
              <a:schemeClr val="accent1">
                <a:lumMod val="75000"/>
              </a:schemeClr>
            </a:solidFill>
            <a:ln>
              <a:noFill/>
            </a:ln>
            <a:effectLst/>
          </c:spPr>
          <c:invertIfNegative val="0"/>
          <c:dPt>
            <c:idx val="0"/>
            <c:invertIfNegative val="0"/>
            <c:bubble3D val="0"/>
            <c:spPr>
              <a:solidFill>
                <a:schemeClr val="tx2">
                  <a:lumMod val="75000"/>
                  <a:lumOff val="25000"/>
                </a:schemeClr>
              </a:solidFill>
              <a:ln>
                <a:noFill/>
              </a:ln>
              <a:effectLst/>
            </c:spPr>
            <c:extLst>
              <c:ext xmlns:c16="http://schemas.microsoft.com/office/drawing/2014/chart" uri="{C3380CC4-5D6E-409C-BE32-E72D297353CC}">
                <c16:uniqueId val="{00000004-17B7-4345-A07A-54A6CAA274B9}"/>
              </c:ext>
            </c:extLst>
          </c:dPt>
          <c:dPt>
            <c:idx val="1"/>
            <c:invertIfNegative val="0"/>
            <c:bubble3D val="0"/>
            <c:spPr>
              <a:solidFill>
                <a:schemeClr val="tx2"/>
              </a:solidFill>
              <a:ln>
                <a:noFill/>
              </a:ln>
              <a:effectLst/>
            </c:spPr>
            <c:extLst>
              <c:ext xmlns:c16="http://schemas.microsoft.com/office/drawing/2014/chart" uri="{C3380CC4-5D6E-409C-BE32-E72D297353CC}">
                <c16:uniqueId val="{00000001-17B7-4345-A07A-54A6CAA274B9}"/>
              </c:ext>
            </c:extLst>
          </c:dPt>
          <c:dLbls>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Aptos" panose="020B00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Kin placements</c:v>
                </c:pt>
                <c:pt idx="1">
                  <c:v>Foster placements [optional]</c:v>
                </c:pt>
              </c:strCache>
            </c:strRef>
          </c:cat>
          <c:val>
            <c:numRef>
              <c:f>Sheet1!$B$2:$B$3</c:f>
              <c:numCache>
                <c:formatCode>0%</c:formatCode>
                <c:ptCount val="2"/>
                <c:pt idx="0">
                  <c:v>0.90647482014388492</c:v>
                </c:pt>
                <c:pt idx="1">
                  <c:v>0.75641025641025639</c:v>
                </c:pt>
              </c:numCache>
            </c:numRef>
          </c:val>
          <c:extLst>
            <c:ext xmlns:c16="http://schemas.microsoft.com/office/drawing/2014/chart" uri="{C3380CC4-5D6E-409C-BE32-E72D297353CC}">
              <c16:uniqueId val="{00000000-5D14-7D4F-A0BA-A4B2DECCA7C9}"/>
            </c:ext>
          </c:extLst>
        </c:ser>
        <c:ser>
          <c:idx val="1"/>
          <c:order val="1"/>
          <c:tx>
            <c:strRef>
              <c:f>Sheet1!$C$1</c:f>
              <c:strCache>
                <c:ptCount val="1"/>
                <c:pt idx="0">
                  <c:v>% children remaining in same placement 3 months after placement</c:v>
                </c:pt>
              </c:strCache>
            </c:strRef>
          </c:tx>
          <c:spPr>
            <a:solidFill>
              <a:schemeClr val="accent6">
                <a:lumMod val="75000"/>
              </a:schemeClr>
            </a:solidFill>
            <a:ln>
              <a:noFill/>
            </a:ln>
            <a:effectLst/>
          </c:spPr>
          <c:invertIfNegative val="0"/>
          <c:dPt>
            <c:idx val="0"/>
            <c:invertIfNegative val="0"/>
            <c:bubble3D val="0"/>
            <c:spPr>
              <a:solidFill>
                <a:schemeClr val="tx2">
                  <a:lumMod val="75000"/>
                  <a:lumOff val="25000"/>
                </a:schemeClr>
              </a:solidFill>
              <a:ln>
                <a:noFill/>
              </a:ln>
              <a:effectLst/>
            </c:spPr>
            <c:extLst>
              <c:ext xmlns:c16="http://schemas.microsoft.com/office/drawing/2014/chart" uri="{C3380CC4-5D6E-409C-BE32-E72D297353CC}">
                <c16:uniqueId val="{00000000-17B7-4345-A07A-54A6CAA274B9}"/>
              </c:ext>
            </c:extLst>
          </c:dPt>
          <c:dPt>
            <c:idx val="1"/>
            <c:invertIfNegative val="0"/>
            <c:bubble3D val="0"/>
            <c:spPr>
              <a:solidFill>
                <a:schemeClr val="tx2"/>
              </a:solidFill>
              <a:ln>
                <a:noFill/>
              </a:ln>
              <a:effectLst/>
            </c:spPr>
            <c:extLst>
              <c:ext xmlns:c16="http://schemas.microsoft.com/office/drawing/2014/chart" uri="{C3380CC4-5D6E-409C-BE32-E72D297353CC}">
                <c16:uniqueId val="{00000009-17B7-4345-A07A-54A6CAA274B9}"/>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Aptos" panose="020B00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Kin placements</c:v>
                </c:pt>
                <c:pt idx="1">
                  <c:v>Foster placements [optional]</c:v>
                </c:pt>
              </c:strCache>
            </c:strRef>
          </c:cat>
          <c:val>
            <c:numRef>
              <c:f>Sheet1!$C$2:$C$3</c:f>
              <c:numCache>
                <c:formatCode>0%</c:formatCode>
                <c:ptCount val="2"/>
                <c:pt idx="0">
                  <c:v>0.79856115107913672</c:v>
                </c:pt>
                <c:pt idx="1">
                  <c:v>0.60256410256410253</c:v>
                </c:pt>
              </c:numCache>
            </c:numRef>
          </c:val>
          <c:extLst>
            <c:ext xmlns:c16="http://schemas.microsoft.com/office/drawing/2014/chart" uri="{C3380CC4-5D6E-409C-BE32-E72D297353CC}">
              <c16:uniqueId val="{00000000-2FE9-AF4B-BAFC-665F4C9B1383}"/>
            </c:ext>
          </c:extLst>
        </c:ser>
        <c:ser>
          <c:idx val="2"/>
          <c:order val="2"/>
          <c:tx>
            <c:strRef>
              <c:f>Sheet1!$D$1</c:f>
              <c:strCache>
                <c:ptCount val="1"/>
                <c:pt idx="0">
                  <c:v>% children remaining in same placement 6 months after placement</c:v>
                </c:pt>
              </c:strCache>
            </c:strRef>
          </c:tx>
          <c:spPr>
            <a:solidFill>
              <a:schemeClr val="tx2">
                <a:lumMod val="90000"/>
                <a:lumOff val="10000"/>
              </a:schemeClr>
            </a:solidFill>
            <a:ln>
              <a:noFill/>
            </a:ln>
            <a:effectLst/>
          </c:spPr>
          <c:invertIfNegative val="0"/>
          <c:dPt>
            <c:idx val="0"/>
            <c:invertIfNegative val="0"/>
            <c:bubble3D val="0"/>
            <c:spPr>
              <a:solidFill>
                <a:schemeClr val="tx2">
                  <a:lumMod val="75000"/>
                  <a:lumOff val="25000"/>
                </a:schemeClr>
              </a:solidFill>
              <a:ln>
                <a:noFill/>
              </a:ln>
              <a:effectLst/>
            </c:spPr>
            <c:extLst>
              <c:ext xmlns:c16="http://schemas.microsoft.com/office/drawing/2014/chart" uri="{C3380CC4-5D6E-409C-BE32-E72D297353CC}">
                <c16:uniqueId val="{00000003-17B7-4345-A07A-54A6CAA274B9}"/>
              </c:ext>
            </c:extLst>
          </c:dPt>
          <c:dPt>
            <c:idx val="1"/>
            <c:invertIfNegative val="0"/>
            <c:bubble3D val="0"/>
            <c:spPr>
              <a:solidFill>
                <a:schemeClr val="tx2"/>
              </a:solidFill>
              <a:ln>
                <a:noFill/>
              </a:ln>
              <a:effectLst/>
            </c:spPr>
            <c:extLst>
              <c:ext xmlns:c16="http://schemas.microsoft.com/office/drawing/2014/chart" uri="{C3380CC4-5D6E-409C-BE32-E72D297353CC}">
                <c16:uniqueId val="{00000002-17B7-4345-A07A-54A6CAA274B9}"/>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Aptos" panose="020B00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Kin placements</c:v>
                </c:pt>
                <c:pt idx="1">
                  <c:v>Foster placements [optional]</c:v>
                </c:pt>
              </c:strCache>
            </c:strRef>
          </c:cat>
          <c:val>
            <c:numRef>
              <c:f>Sheet1!$D$2:$D$3</c:f>
              <c:numCache>
                <c:formatCode>0%</c:formatCode>
                <c:ptCount val="2"/>
                <c:pt idx="0">
                  <c:v>0.72661870503597126</c:v>
                </c:pt>
                <c:pt idx="1">
                  <c:v>0.52564102564102566</c:v>
                </c:pt>
              </c:numCache>
            </c:numRef>
          </c:val>
          <c:extLst>
            <c:ext xmlns:c16="http://schemas.microsoft.com/office/drawing/2014/chart" uri="{C3380CC4-5D6E-409C-BE32-E72D297353CC}">
              <c16:uniqueId val="{00000001-2FE9-AF4B-BAFC-665F4C9B1383}"/>
            </c:ext>
          </c:extLst>
        </c:ser>
        <c:dLbls>
          <c:showLegendKey val="0"/>
          <c:showVal val="0"/>
          <c:showCatName val="0"/>
          <c:showSerName val="0"/>
          <c:showPercent val="0"/>
          <c:showBubbleSize val="0"/>
        </c:dLbls>
        <c:gapWidth val="150"/>
        <c:overlap val="-50"/>
        <c:axId val="1191414495"/>
        <c:axId val="869241263"/>
      </c:barChart>
      <c:catAx>
        <c:axId val="11914144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Aptos" panose="020B0004020202020204" pitchFamily="34" charset="0"/>
                <a:ea typeface="+mn-ea"/>
                <a:cs typeface="+mn-cs"/>
              </a:defRPr>
            </a:pPr>
            <a:endParaRPr lang="en-US"/>
          </a:p>
        </c:txPr>
        <c:crossAx val="869241263"/>
        <c:crosses val="autoZero"/>
        <c:auto val="1"/>
        <c:lblAlgn val="ctr"/>
        <c:lblOffset val="100"/>
        <c:noMultiLvlLbl val="0"/>
      </c:catAx>
      <c:valAx>
        <c:axId val="869241263"/>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ptos" panose="020B0004020202020204" pitchFamily="34" charset="0"/>
                <a:ea typeface="+mn-ea"/>
                <a:cs typeface="+mn-cs"/>
              </a:defRPr>
            </a:pPr>
            <a:endParaRPr lang="en-US"/>
          </a:p>
        </c:txPr>
        <c:crossAx val="1191414495"/>
        <c:crosses val="autoZero"/>
        <c:crossBetween val="between"/>
        <c:majorUnit val="0.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ptos" panose="020B0004020202020204"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 of children in age group placed with kin</c:v>
                </c:pt>
              </c:strCache>
            </c:strRef>
          </c:tx>
          <c:spPr>
            <a:solidFill>
              <a:schemeClr val="bg2"/>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Aptos" panose="020B0004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Under 1 year</c:v>
                </c:pt>
                <c:pt idx="1">
                  <c:v>1-4 years</c:v>
                </c:pt>
                <c:pt idx="2">
                  <c:v>5-12 years</c:v>
                </c:pt>
                <c:pt idx="3">
                  <c:v>13-17 years</c:v>
                </c:pt>
              </c:strCache>
            </c:strRef>
          </c:cat>
          <c:val>
            <c:numRef>
              <c:f>Sheet1!$B$2:$B$5</c:f>
              <c:numCache>
                <c:formatCode>0%</c:formatCode>
                <c:ptCount val="4"/>
                <c:pt idx="0">
                  <c:v>0.39306358381502893</c:v>
                </c:pt>
                <c:pt idx="1">
                  <c:v>0.46800000000000003</c:v>
                </c:pt>
                <c:pt idx="2">
                  <c:v>0.50628930817610063</c:v>
                </c:pt>
                <c:pt idx="3">
                  <c:v>0.36966824644549762</c:v>
                </c:pt>
              </c:numCache>
            </c:numRef>
          </c:val>
          <c:extLst>
            <c:ext xmlns:c16="http://schemas.microsoft.com/office/drawing/2014/chart" uri="{C3380CC4-5D6E-409C-BE32-E72D297353CC}">
              <c16:uniqueId val="{00000000-5D14-7D4F-A0BA-A4B2DECCA7C9}"/>
            </c:ext>
          </c:extLst>
        </c:ser>
        <c:dLbls>
          <c:dLblPos val="outEnd"/>
          <c:showLegendKey val="0"/>
          <c:showVal val="1"/>
          <c:showCatName val="0"/>
          <c:showSerName val="0"/>
          <c:showPercent val="0"/>
          <c:showBubbleSize val="0"/>
        </c:dLbls>
        <c:gapWidth val="100"/>
        <c:axId val="1191414495"/>
        <c:axId val="869241263"/>
      </c:barChart>
      <c:catAx>
        <c:axId val="11914144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Aptos" panose="020B0004020202020204" pitchFamily="34" charset="0"/>
                <a:ea typeface="+mn-ea"/>
                <a:cs typeface="+mn-cs"/>
              </a:defRPr>
            </a:pPr>
            <a:endParaRPr lang="en-US"/>
          </a:p>
        </c:txPr>
        <c:crossAx val="869241263"/>
        <c:crosses val="autoZero"/>
        <c:auto val="1"/>
        <c:lblAlgn val="ctr"/>
        <c:lblOffset val="100"/>
        <c:noMultiLvlLbl val="0"/>
      </c:catAx>
      <c:valAx>
        <c:axId val="869241263"/>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ptos" panose="020B0004020202020204" pitchFamily="34" charset="0"/>
                <a:ea typeface="+mn-ea"/>
                <a:cs typeface="+mn-cs"/>
              </a:defRPr>
            </a:pPr>
            <a:endParaRPr lang="en-US"/>
          </a:p>
        </c:txPr>
        <c:crossAx val="1191414495"/>
        <c:crosses val="autoZero"/>
        <c:crossBetween val="between"/>
        <c:majorUnit val="0.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ptos" panose="020B0004020202020204"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 of children of race/ethnicity placed with kin</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Aptos" panose="020B0004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American Indian or Alaska Native</c:v>
                </c:pt>
                <c:pt idx="1">
                  <c:v>Asian</c:v>
                </c:pt>
                <c:pt idx="2">
                  <c:v>Black or African American</c:v>
                </c:pt>
                <c:pt idx="3">
                  <c:v>Hispanic or Latino</c:v>
                </c:pt>
                <c:pt idx="4">
                  <c:v>Middle Eastern or North African</c:v>
                </c:pt>
                <c:pt idx="5">
                  <c:v>Native Hawaiian or Pacific Islander</c:v>
                </c:pt>
                <c:pt idx="6">
                  <c:v>White</c:v>
                </c:pt>
              </c:strCache>
            </c:strRef>
          </c:cat>
          <c:val>
            <c:numRef>
              <c:f>Sheet1!$B$2:$B$8</c:f>
              <c:numCache>
                <c:formatCode>0%</c:formatCode>
                <c:ptCount val="7"/>
                <c:pt idx="0">
                  <c:v>0.58333333333333337</c:v>
                </c:pt>
                <c:pt idx="1">
                  <c:v>0.51</c:v>
                </c:pt>
                <c:pt idx="2">
                  <c:v>0.39</c:v>
                </c:pt>
                <c:pt idx="3">
                  <c:v>0.42</c:v>
                </c:pt>
                <c:pt idx="4">
                  <c:v>0.46</c:v>
                </c:pt>
                <c:pt idx="5">
                  <c:v>0.54</c:v>
                </c:pt>
                <c:pt idx="6">
                  <c:v>0.46</c:v>
                </c:pt>
              </c:numCache>
            </c:numRef>
          </c:val>
          <c:extLst>
            <c:ext xmlns:c16="http://schemas.microsoft.com/office/drawing/2014/chart" uri="{C3380CC4-5D6E-409C-BE32-E72D297353CC}">
              <c16:uniqueId val="{00000000-F7E3-AB47-A412-408368F7BFBF}"/>
            </c:ext>
          </c:extLst>
        </c:ser>
        <c:dLbls>
          <c:dLblPos val="outEnd"/>
          <c:showLegendKey val="0"/>
          <c:showVal val="1"/>
          <c:showCatName val="0"/>
          <c:showSerName val="0"/>
          <c:showPercent val="0"/>
          <c:showBubbleSize val="0"/>
        </c:dLbls>
        <c:gapWidth val="100"/>
        <c:axId val="1191414495"/>
        <c:axId val="869241263"/>
      </c:barChart>
      <c:catAx>
        <c:axId val="11914144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Aptos" panose="020B0004020202020204" pitchFamily="34" charset="0"/>
                <a:ea typeface="+mn-ea"/>
                <a:cs typeface="+mn-cs"/>
              </a:defRPr>
            </a:pPr>
            <a:endParaRPr lang="en-US"/>
          </a:p>
        </c:txPr>
        <c:crossAx val="869241263"/>
        <c:crosses val="autoZero"/>
        <c:auto val="1"/>
        <c:lblAlgn val="ctr"/>
        <c:lblOffset val="100"/>
        <c:noMultiLvlLbl val="0"/>
      </c:catAx>
      <c:valAx>
        <c:axId val="869241263"/>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ptos" panose="020B0004020202020204" pitchFamily="34" charset="0"/>
                <a:ea typeface="+mn-ea"/>
                <a:cs typeface="+mn-cs"/>
              </a:defRPr>
            </a:pPr>
            <a:endParaRPr lang="en-US"/>
          </a:p>
        </c:txPr>
        <c:crossAx val="1191414495"/>
        <c:crosses val="autoZero"/>
        <c:crossBetween val="between"/>
        <c:majorUnit val="0.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ptos" panose="020B0004020202020204" pitchFamily="34"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 of children in region placed with kin</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Aptos" panose="020B0004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Region 1</c:v>
                </c:pt>
                <c:pt idx="1">
                  <c:v>Region 2</c:v>
                </c:pt>
                <c:pt idx="2">
                  <c:v>Region 3</c:v>
                </c:pt>
                <c:pt idx="3">
                  <c:v>Region 4</c:v>
                </c:pt>
              </c:strCache>
            </c:strRef>
          </c:cat>
          <c:val>
            <c:numRef>
              <c:f>Sheet1!$B$2:$B$5</c:f>
              <c:numCache>
                <c:formatCode>0%</c:formatCode>
                <c:ptCount val="4"/>
                <c:pt idx="0">
                  <c:v>0.42236024844720499</c:v>
                </c:pt>
                <c:pt idx="1">
                  <c:v>0.5541666666666667</c:v>
                </c:pt>
                <c:pt idx="2">
                  <c:v>0.45797101449275363</c:v>
                </c:pt>
                <c:pt idx="3">
                  <c:v>0.35922330097087379</c:v>
                </c:pt>
              </c:numCache>
            </c:numRef>
          </c:val>
          <c:extLst>
            <c:ext xmlns:c16="http://schemas.microsoft.com/office/drawing/2014/chart" uri="{C3380CC4-5D6E-409C-BE32-E72D297353CC}">
              <c16:uniqueId val="{00000000-5D14-7D4F-A0BA-A4B2DECCA7C9}"/>
            </c:ext>
          </c:extLst>
        </c:ser>
        <c:dLbls>
          <c:dLblPos val="outEnd"/>
          <c:showLegendKey val="0"/>
          <c:showVal val="1"/>
          <c:showCatName val="0"/>
          <c:showSerName val="0"/>
          <c:showPercent val="0"/>
          <c:showBubbleSize val="0"/>
        </c:dLbls>
        <c:gapWidth val="100"/>
        <c:axId val="1191414495"/>
        <c:axId val="869241263"/>
      </c:barChart>
      <c:catAx>
        <c:axId val="11914144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Aptos" panose="020B0004020202020204" pitchFamily="34" charset="0"/>
                <a:ea typeface="+mn-ea"/>
                <a:cs typeface="+mn-cs"/>
              </a:defRPr>
            </a:pPr>
            <a:endParaRPr lang="en-US"/>
          </a:p>
        </c:txPr>
        <c:crossAx val="869241263"/>
        <c:crosses val="autoZero"/>
        <c:auto val="1"/>
        <c:lblAlgn val="ctr"/>
        <c:lblOffset val="100"/>
        <c:noMultiLvlLbl val="0"/>
      </c:catAx>
      <c:valAx>
        <c:axId val="869241263"/>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ptos" panose="020B0004020202020204" pitchFamily="34" charset="0"/>
                <a:ea typeface="+mn-ea"/>
                <a:cs typeface="+mn-cs"/>
              </a:defRPr>
            </a:pPr>
            <a:endParaRPr lang="en-US"/>
          </a:p>
        </c:txPr>
        <c:crossAx val="1191414495"/>
        <c:crosses val="autoZero"/>
        <c:crossBetween val="between"/>
        <c:majorUnit val="0.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ptos" panose="020B00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035557-EB71-4D02-9321-1C31F5BDB145}" type="datetimeFigureOut">
              <a:rPr lang="en-US" smtClean="0"/>
              <a:t>6/20/2024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9D1B82-602A-4341-9B32-93AD69932AE9}" type="slidenum">
              <a:rPr lang="en-US" smtClean="0"/>
              <a:t>‹#›</a:t>
            </a:fld>
            <a:endParaRPr lang="en-US"/>
          </a:p>
        </p:txBody>
      </p:sp>
    </p:spTree>
    <p:extLst>
      <p:ext uri="{BB962C8B-B14F-4D97-AF65-F5344CB8AC3E}">
        <p14:creationId xmlns:p14="http://schemas.microsoft.com/office/powerpoint/2010/main" val="28259111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409D1B82-602A-4341-9B32-93AD69932AE9}" type="slidenum">
              <a:rPr lang="en-US" smtClean="0"/>
              <a:t>2</a:t>
            </a:fld>
            <a:endParaRPr lang="en-US"/>
          </a:p>
        </p:txBody>
      </p:sp>
    </p:spTree>
    <p:extLst>
      <p:ext uri="{BB962C8B-B14F-4D97-AF65-F5344CB8AC3E}">
        <p14:creationId xmlns:p14="http://schemas.microsoft.com/office/powerpoint/2010/main" val="31116267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09D1B82-602A-4341-9B32-93AD69932AE9}" type="slidenum">
              <a:rPr lang="en-US" smtClean="0"/>
              <a:t>3</a:t>
            </a:fld>
            <a:endParaRPr lang="en-US"/>
          </a:p>
        </p:txBody>
      </p:sp>
    </p:spTree>
    <p:extLst>
      <p:ext uri="{BB962C8B-B14F-4D97-AF65-F5344CB8AC3E}">
        <p14:creationId xmlns:p14="http://schemas.microsoft.com/office/powerpoint/2010/main" val="25756319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09D1B82-602A-4341-9B32-93AD69932AE9}" type="slidenum">
              <a:rPr lang="en-US" smtClean="0"/>
              <a:t>4</a:t>
            </a:fld>
            <a:endParaRPr lang="en-US"/>
          </a:p>
        </p:txBody>
      </p:sp>
    </p:spTree>
    <p:extLst>
      <p:ext uri="{BB962C8B-B14F-4D97-AF65-F5344CB8AC3E}">
        <p14:creationId xmlns:p14="http://schemas.microsoft.com/office/powerpoint/2010/main" val="31660352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09D1B82-602A-4341-9B32-93AD69932AE9}" type="slidenum">
              <a:rPr lang="en-US" smtClean="0"/>
              <a:t>5</a:t>
            </a:fld>
            <a:endParaRPr lang="en-US"/>
          </a:p>
        </p:txBody>
      </p:sp>
    </p:spTree>
    <p:extLst>
      <p:ext uri="{BB962C8B-B14F-4D97-AF65-F5344CB8AC3E}">
        <p14:creationId xmlns:p14="http://schemas.microsoft.com/office/powerpoint/2010/main" val="25201071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09D1B82-602A-4341-9B32-93AD69932AE9}" type="slidenum">
              <a:rPr lang="en-US" smtClean="0"/>
              <a:t>6</a:t>
            </a:fld>
            <a:endParaRPr lang="en-US"/>
          </a:p>
        </p:txBody>
      </p:sp>
    </p:spTree>
    <p:extLst>
      <p:ext uri="{BB962C8B-B14F-4D97-AF65-F5344CB8AC3E}">
        <p14:creationId xmlns:p14="http://schemas.microsoft.com/office/powerpoint/2010/main" val="20795365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09D1B82-602A-4341-9B32-93AD69932AE9}" type="slidenum">
              <a:rPr lang="en-US" smtClean="0"/>
              <a:t>7</a:t>
            </a:fld>
            <a:endParaRPr lang="en-US"/>
          </a:p>
        </p:txBody>
      </p:sp>
    </p:spTree>
    <p:extLst>
      <p:ext uri="{BB962C8B-B14F-4D97-AF65-F5344CB8AC3E}">
        <p14:creationId xmlns:p14="http://schemas.microsoft.com/office/powerpoint/2010/main" val="27637000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09D1B82-602A-4341-9B32-93AD69932AE9}" type="slidenum">
              <a:rPr lang="en-US" smtClean="0"/>
              <a:t>8</a:t>
            </a:fld>
            <a:endParaRPr lang="en-US"/>
          </a:p>
        </p:txBody>
      </p:sp>
    </p:spTree>
    <p:extLst>
      <p:ext uri="{BB962C8B-B14F-4D97-AF65-F5344CB8AC3E}">
        <p14:creationId xmlns:p14="http://schemas.microsoft.com/office/powerpoint/2010/main" val="39434957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mp; Content Bottom Ba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F58E6C7-150D-468A-B803-6407E50342B5}"/>
              </a:ext>
            </a:extLst>
          </p:cNvPr>
          <p:cNvSpPr/>
          <p:nvPr/>
        </p:nvSpPr>
        <p:spPr>
          <a:xfrm>
            <a:off x="240821" y="6284401"/>
            <a:ext cx="11710358" cy="90519"/>
          </a:xfrm>
          <a:prstGeom prst="rect">
            <a:avLst/>
          </a:prstGeom>
          <a:solidFill>
            <a:srgbClr val="F3F3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ndParaRPr>
          </a:p>
        </p:txBody>
      </p:sp>
      <p:sp>
        <p:nvSpPr>
          <p:cNvPr id="15" name="Rectangle 14">
            <a:extLst>
              <a:ext uri="{FF2B5EF4-FFF2-40B4-BE49-F238E27FC236}">
                <a16:creationId xmlns:a16="http://schemas.microsoft.com/office/drawing/2014/main" id="{C383CCA5-AA54-4D20-AF73-627356845704}"/>
              </a:ext>
            </a:extLst>
          </p:cNvPr>
          <p:cNvSpPr/>
          <p:nvPr/>
        </p:nvSpPr>
        <p:spPr>
          <a:xfrm flipV="1">
            <a:off x="240821" y="6419109"/>
            <a:ext cx="11710358" cy="370936"/>
          </a:xfrm>
          <a:prstGeom prst="rect">
            <a:avLst/>
          </a:prstGeom>
          <a:solidFill>
            <a:srgbClr val="F3F3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ndParaRPr>
          </a:p>
        </p:txBody>
      </p:sp>
      <p:sp>
        <p:nvSpPr>
          <p:cNvPr id="3" name="Content Placeholder 2"/>
          <p:cNvSpPr>
            <a:spLocks noGrp="1"/>
          </p:cNvSpPr>
          <p:nvPr>
            <p:ph idx="1"/>
          </p:nvPr>
        </p:nvSpPr>
        <p:spPr>
          <a:xfrm>
            <a:off x="609600" y="1219200"/>
            <a:ext cx="10972800" cy="4648201"/>
          </a:xfrm>
        </p:spPr>
        <p:txBody>
          <a:bodyPr>
            <a:normAutofit/>
          </a:bodyPr>
          <a:lstStyle>
            <a:lvl1pPr>
              <a:defRPr sz="2400">
                <a:latin typeface="Aptos" panose="020B0004020202020204" pitchFamily="34" charset="0"/>
                <a:ea typeface="Verdana" panose="020B0604030504040204" pitchFamily="34" charset="0"/>
                <a:cs typeface="Aptos" panose="020B0004020202020204" pitchFamily="34" charset="0"/>
              </a:defRPr>
            </a:lvl1pPr>
            <a:lvl2pPr marL="742950" indent="-285750">
              <a:buFont typeface="Courier New" panose="02070309020205020404" pitchFamily="49" charset="0"/>
              <a:buChar char="o"/>
              <a:defRPr sz="2000">
                <a:latin typeface="Aptos" panose="020B0004020202020204" pitchFamily="34" charset="0"/>
                <a:ea typeface="Verdana" panose="020B0604030504040204" pitchFamily="34" charset="0"/>
                <a:cs typeface="Aptos" panose="020B0004020202020204" pitchFamily="34" charset="0"/>
              </a:defRPr>
            </a:lvl2pPr>
            <a:lvl3pPr>
              <a:defRPr sz="1800">
                <a:latin typeface="Aptos" panose="020B0004020202020204" pitchFamily="34" charset="0"/>
                <a:ea typeface="Verdana" panose="020B0604030504040204" pitchFamily="34" charset="0"/>
                <a:cs typeface="Aptos" panose="020B0004020202020204" pitchFamily="34" charset="0"/>
              </a:defRPr>
            </a:lvl3pPr>
            <a:lvl4pPr>
              <a:defRPr sz="1600">
                <a:latin typeface="+mn-lt"/>
                <a:ea typeface="Verdana" panose="020B0604030504040204" pitchFamily="34" charset="0"/>
                <a:cs typeface="Verdana" panose="020B0604030504040204" pitchFamily="34" charset="0"/>
              </a:defRPr>
            </a:lvl4pPr>
            <a:lvl5pPr>
              <a:defRPr sz="1600">
                <a:latin typeface="+mn-lt"/>
                <a:ea typeface="Verdana" panose="020B0604030504040204" pitchFamily="34" charset="0"/>
                <a:cs typeface="Verdana" panose="020B0604030504040204" pitchFamily="34" charset="0"/>
              </a:defRPr>
            </a:lvl5pPr>
          </a:lstStyle>
          <a:p>
            <a:pPr lvl="0"/>
            <a:r>
              <a:rPr lang="en-US"/>
              <a:t>Click to edit Master text styles</a:t>
            </a:r>
          </a:p>
          <a:p>
            <a:pPr lvl="1"/>
            <a:r>
              <a:rPr lang="en-US"/>
              <a:t>Second level</a:t>
            </a:r>
          </a:p>
          <a:p>
            <a:pPr lvl="2"/>
            <a:r>
              <a:rPr lang="en-US"/>
              <a:t>Third level</a:t>
            </a:r>
          </a:p>
        </p:txBody>
      </p:sp>
      <p:sp>
        <p:nvSpPr>
          <p:cNvPr id="10" name="Rectangle 9">
            <a:extLst>
              <a:ext uri="{FF2B5EF4-FFF2-40B4-BE49-F238E27FC236}">
                <a16:creationId xmlns:a16="http://schemas.microsoft.com/office/drawing/2014/main" id="{F95CBEA2-ACC0-47AE-936C-FBF0D7595B1B}"/>
              </a:ext>
            </a:extLst>
          </p:cNvPr>
          <p:cNvSpPr/>
          <p:nvPr/>
        </p:nvSpPr>
        <p:spPr>
          <a:xfrm>
            <a:off x="0" y="352309"/>
            <a:ext cx="393192" cy="3952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ndParaRPr>
          </a:p>
        </p:txBody>
      </p:sp>
      <p:sp>
        <p:nvSpPr>
          <p:cNvPr id="12" name="Title 1">
            <a:extLst>
              <a:ext uri="{FF2B5EF4-FFF2-40B4-BE49-F238E27FC236}">
                <a16:creationId xmlns:a16="http://schemas.microsoft.com/office/drawing/2014/main" id="{A49D46DD-E0FE-4E34-9C30-120CCDBC1684}"/>
              </a:ext>
            </a:extLst>
          </p:cNvPr>
          <p:cNvSpPr>
            <a:spLocks noGrp="1"/>
          </p:cNvSpPr>
          <p:nvPr>
            <p:ph type="title" hasCustomPrompt="1"/>
          </p:nvPr>
        </p:nvSpPr>
        <p:spPr>
          <a:xfrm>
            <a:off x="599536" y="267419"/>
            <a:ext cx="10982864" cy="538939"/>
          </a:xfrm>
        </p:spPr>
        <p:txBody>
          <a:bodyPr tIns="0" anchor="t">
            <a:noAutofit/>
          </a:bodyPr>
          <a:lstStyle>
            <a:lvl1pPr algn="l">
              <a:defRPr sz="3200" b="1">
                <a:latin typeface="Aptos" panose="020B0004020202020204" pitchFamily="34" charset="0"/>
                <a:ea typeface="Verdana" panose="020B0604030504040204" pitchFamily="34" charset="0"/>
                <a:cs typeface="Aptos" panose="020B0004020202020204" pitchFamily="34" charset="0"/>
              </a:defRPr>
            </a:lvl1pPr>
          </a:lstStyle>
          <a:p>
            <a:r>
              <a:rPr lang="en-US"/>
              <a:t>[Slide Title]</a:t>
            </a:r>
          </a:p>
        </p:txBody>
      </p:sp>
      <p:sp>
        <p:nvSpPr>
          <p:cNvPr id="6" name="Slide Number Placeholder 5">
            <a:extLst>
              <a:ext uri="{FF2B5EF4-FFF2-40B4-BE49-F238E27FC236}">
                <a16:creationId xmlns:a16="http://schemas.microsoft.com/office/drawing/2014/main" id="{3CDAFB06-8C51-47EA-AD38-7BD44405A791}"/>
              </a:ext>
            </a:extLst>
          </p:cNvPr>
          <p:cNvSpPr>
            <a:spLocks noGrp="1"/>
          </p:cNvSpPr>
          <p:nvPr>
            <p:ph type="sldNum" sz="quarter" idx="12"/>
          </p:nvPr>
        </p:nvSpPr>
        <p:spPr>
          <a:xfrm>
            <a:off x="11007305" y="6419109"/>
            <a:ext cx="943873" cy="370936"/>
          </a:xfrm>
        </p:spPr>
        <p:txBody>
          <a:bodyPr/>
          <a:lstStyle>
            <a:lvl1pPr>
              <a:defRPr sz="1100">
                <a:latin typeface="Aptos" panose="020B0004020202020204" pitchFamily="34" charset="0"/>
              </a:defRPr>
            </a:lvl1pPr>
          </a:lstStyle>
          <a:p>
            <a:fld id="{7B8B4CB5-6F71-40EF-BF8A-0556FABA82B2}" type="slidenum">
              <a:rPr lang="en-US" smtClean="0"/>
              <a:pPr/>
              <a:t>‹#›</a:t>
            </a:fld>
            <a:endParaRPr lang="en-US"/>
          </a:p>
        </p:txBody>
      </p:sp>
      <p:sp>
        <p:nvSpPr>
          <p:cNvPr id="5" name="TextBox 4">
            <a:extLst>
              <a:ext uri="{FF2B5EF4-FFF2-40B4-BE49-F238E27FC236}">
                <a16:creationId xmlns:a16="http://schemas.microsoft.com/office/drawing/2014/main" id="{6EC0422E-F530-28E2-E98F-F2A164E4154A}"/>
              </a:ext>
            </a:extLst>
          </p:cNvPr>
          <p:cNvSpPr txBox="1"/>
          <p:nvPr userDrawn="1"/>
        </p:nvSpPr>
        <p:spPr>
          <a:xfrm>
            <a:off x="249287" y="6456777"/>
            <a:ext cx="4628190" cy="278666"/>
          </a:xfrm>
          <a:prstGeom prst="rect">
            <a:avLst/>
          </a:prstGeom>
          <a:noFill/>
        </p:spPr>
        <p:txBody>
          <a:bodyPr wrap="none" rtlCol="0">
            <a:spAutoFit/>
          </a:bodyPr>
          <a:lstStyle/>
          <a:p>
            <a:pPr marL="0" marR="0">
              <a:lnSpc>
                <a:spcPct val="116000"/>
              </a:lnSpc>
              <a:spcBef>
                <a:spcPts val="0"/>
              </a:spcBef>
              <a:spcAft>
                <a:spcPts val="800"/>
              </a:spcAft>
            </a:pPr>
            <a:r>
              <a:rPr lang="en-US" sz="1100">
                <a:solidFill>
                  <a:schemeClr val="bg1">
                    <a:lumMod val="50000"/>
                  </a:schemeClr>
                </a:solidFill>
                <a:effectLst/>
                <a:latin typeface="Aptos" panose="020B0004020202020204" pitchFamily="34" charset="0"/>
                <a:ea typeface="Times New Roman" panose="02020603050405020304" pitchFamily="18" charset="0"/>
                <a:cs typeface="Times New Roman" panose="02020603050405020304" pitchFamily="18" charset="0"/>
              </a:rPr>
              <a:t>© Copyright 2024 Harvard Kennedy School Government Performance Lab</a:t>
            </a:r>
          </a:p>
        </p:txBody>
      </p:sp>
    </p:spTree>
    <p:extLst>
      <p:ext uri="{BB962C8B-B14F-4D97-AF65-F5344CB8AC3E}">
        <p14:creationId xmlns:p14="http://schemas.microsoft.com/office/powerpoint/2010/main" val="14511442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ection divider full page">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6D468-0D94-4E76-B7B6-86C200FBCFB1}"/>
              </a:ext>
            </a:extLst>
          </p:cNvPr>
          <p:cNvSpPr>
            <a:spLocks noGrp="1"/>
          </p:cNvSpPr>
          <p:nvPr>
            <p:ph type="title" hasCustomPrompt="1"/>
          </p:nvPr>
        </p:nvSpPr>
        <p:spPr>
          <a:xfrm>
            <a:off x="609600" y="228600"/>
            <a:ext cx="10972800" cy="1143000"/>
          </a:xfrm>
        </p:spPr>
        <p:txBody>
          <a:bodyPr/>
          <a:lstStyle>
            <a:lvl1pPr algn="l">
              <a:defRPr b="1">
                <a:solidFill>
                  <a:schemeClr val="tx1"/>
                </a:solidFill>
              </a:defRPr>
            </a:lvl1pPr>
          </a:lstStyle>
          <a:p>
            <a:r>
              <a:rPr lang="en-US"/>
              <a:t>[Section divider]</a:t>
            </a:r>
          </a:p>
        </p:txBody>
      </p:sp>
      <p:sp>
        <p:nvSpPr>
          <p:cNvPr id="4" name="TextBox 3">
            <a:extLst>
              <a:ext uri="{FF2B5EF4-FFF2-40B4-BE49-F238E27FC236}">
                <a16:creationId xmlns:a16="http://schemas.microsoft.com/office/drawing/2014/main" id="{395A82CF-D4F1-CC40-4FC9-E48457348312}"/>
              </a:ext>
            </a:extLst>
          </p:cNvPr>
          <p:cNvSpPr txBox="1"/>
          <p:nvPr userDrawn="1"/>
        </p:nvSpPr>
        <p:spPr>
          <a:xfrm>
            <a:off x="91639" y="6497521"/>
            <a:ext cx="4628190" cy="278666"/>
          </a:xfrm>
          <a:prstGeom prst="rect">
            <a:avLst/>
          </a:prstGeom>
          <a:noFill/>
        </p:spPr>
        <p:txBody>
          <a:bodyPr wrap="none" rtlCol="0">
            <a:spAutoFit/>
          </a:bodyPr>
          <a:lstStyle/>
          <a:p>
            <a:pPr marL="0" marR="0">
              <a:lnSpc>
                <a:spcPct val="116000"/>
              </a:lnSpc>
              <a:spcBef>
                <a:spcPts val="0"/>
              </a:spcBef>
              <a:spcAft>
                <a:spcPts val="800"/>
              </a:spcAft>
            </a:pPr>
            <a:r>
              <a:rPr lang="en-US" sz="1100">
                <a:effectLst/>
                <a:latin typeface="Aptos" panose="020B0004020202020204" pitchFamily="34" charset="0"/>
                <a:ea typeface="Times New Roman" panose="02020603050405020304" pitchFamily="18" charset="0"/>
                <a:cs typeface="Times New Roman" panose="02020603050405020304" pitchFamily="18" charset="0"/>
              </a:rPr>
              <a:t>© Copyright 2024 Harvard Kennedy School Government Performance Lab</a:t>
            </a:r>
          </a:p>
        </p:txBody>
      </p:sp>
    </p:spTree>
    <p:extLst>
      <p:ext uri="{BB962C8B-B14F-4D97-AF65-F5344CB8AC3E}">
        <p14:creationId xmlns:p14="http://schemas.microsoft.com/office/powerpoint/2010/main" val="3158890887"/>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Title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latin typeface="Aptos" panose="020B0004020202020204" pitchFamily="34" charset="0"/>
              </a:defRPr>
            </a:lvl1pPr>
          </a:lstStyle>
          <a:p>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latin typeface="Aptos" panose="020B0004020202020204" pitchFamily="34" charset="0"/>
              </a:defRPr>
            </a:lvl1pPr>
          </a:lstStyle>
          <a:p>
            <a:r>
              <a:rPr lang="en-US"/>
              <a:t>Source:</a:t>
            </a: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latin typeface="Aptos" panose="020B0004020202020204" pitchFamily="34" charset="0"/>
              </a:defRPr>
            </a:lvl1pPr>
          </a:lstStyle>
          <a:p>
            <a:fld id="{7B8B4CB5-6F71-40EF-BF8A-0556FABA82B2}" type="slidenum">
              <a:rPr lang="en-US" smtClean="0"/>
              <a:pPr/>
              <a:t>‹#›</a:t>
            </a:fld>
            <a:endParaRPr lang="en-US"/>
          </a:p>
        </p:txBody>
      </p:sp>
    </p:spTree>
    <p:extLst>
      <p:ext uri="{BB962C8B-B14F-4D97-AF65-F5344CB8AC3E}">
        <p14:creationId xmlns:p14="http://schemas.microsoft.com/office/powerpoint/2010/main" val="2436317664"/>
      </p:ext>
    </p:extLst>
  </p:cSld>
  <p:clrMap bg1="lt1" tx1="dk1" bg2="lt2" tx2="dk2" accent1="accent1" accent2="accent2" accent3="accent3" accent4="accent4" accent5="accent5" accent6="accent6" hlink="hlink" folHlink="folHlink"/>
  <p:sldLayoutIdLst>
    <p:sldLayoutId id="2147483667" r:id="rId1"/>
    <p:sldLayoutId id="2147483677" r:id="rId2"/>
  </p:sldLayoutIdLst>
  <p:hf hdr="0" dt="0"/>
  <p:txStyles>
    <p:titleStyle>
      <a:lvl1pPr algn="l" defTabSz="914400" rtl="0" eaLnBrk="1" latinLnBrk="0" hangingPunct="1">
        <a:spcBef>
          <a:spcPct val="0"/>
        </a:spcBef>
        <a:buNone/>
        <a:defRPr sz="2800" b="1" kern="1200">
          <a:solidFill>
            <a:schemeClr val="tx1"/>
          </a:solidFill>
          <a:latin typeface="Aptos" panose="020B000402020202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Aptos" panose="020B00040202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Aptos" panose="020B0004020202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Aptos" panose="020B00040202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Aptos" panose="020B00040202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Aptos" panose="020B0004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govlab.hks.harvard.edu/data-driven-performance-management"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mailto:GovLab@hks.harvard.edu" TargetMode="External"/><Relationship Id="rId4" Type="http://schemas.openxmlformats.org/officeDocument/2006/relationships/hyperlink" Target="https://govlab.hks.harvard.edu/translating-kin-first-commitments-practice" TargetMode="Externa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8E3A6A8-878D-5344-5B57-D461B669FB00}"/>
              </a:ext>
            </a:extLst>
          </p:cNvPr>
          <p:cNvSpPr txBox="1"/>
          <p:nvPr/>
        </p:nvSpPr>
        <p:spPr>
          <a:xfrm>
            <a:off x="614959" y="1303120"/>
            <a:ext cx="3960408" cy="21698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500" b="1">
                <a:latin typeface="Aptos"/>
                <a:cs typeface="Arial"/>
              </a:rPr>
              <a:t>Creating a Kin Placement Dashboard</a:t>
            </a:r>
            <a:endParaRPr lang="en-US" b="1">
              <a:cs typeface="Arial"/>
            </a:endParaRPr>
          </a:p>
        </p:txBody>
      </p:sp>
      <p:pic>
        <p:nvPicPr>
          <p:cNvPr id="2" name="Picture 1" descr="A person and child playing football&#10;&#10;Description automatically generated">
            <a:extLst>
              <a:ext uri="{FF2B5EF4-FFF2-40B4-BE49-F238E27FC236}">
                <a16:creationId xmlns:a16="http://schemas.microsoft.com/office/drawing/2014/main" id="{F5E71422-A633-CE25-24FD-BF69508E770F}"/>
              </a:ext>
            </a:extLst>
          </p:cNvPr>
          <p:cNvPicPr>
            <a:picLocks noChangeAspect="1"/>
          </p:cNvPicPr>
          <p:nvPr/>
        </p:nvPicPr>
        <p:blipFill rotWithShape="1">
          <a:blip r:embed="rId2"/>
          <a:srcRect l="22131"/>
          <a:stretch/>
        </p:blipFill>
        <p:spPr>
          <a:xfrm>
            <a:off x="4967111" y="536222"/>
            <a:ext cx="6702782" cy="5785555"/>
          </a:xfrm>
          <a:prstGeom prst="rect">
            <a:avLst/>
          </a:prstGeom>
        </p:spPr>
      </p:pic>
    </p:spTree>
    <p:extLst>
      <p:ext uri="{BB962C8B-B14F-4D97-AF65-F5344CB8AC3E}">
        <p14:creationId xmlns:p14="http://schemas.microsoft.com/office/powerpoint/2010/main" val="23301901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BF1EB-D1BF-5244-0AB5-D26337589226}"/>
              </a:ext>
            </a:extLst>
          </p:cNvPr>
          <p:cNvSpPr>
            <a:spLocks noGrp="1"/>
          </p:cNvSpPr>
          <p:nvPr>
            <p:ph type="title"/>
          </p:nvPr>
        </p:nvSpPr>
        <p:spPr>
          <a:xfrm>
            <a:off x="609600" y="130628"/>
            <a:ext cx="10972800" cy="1143000"/>
          </a:xfrm>
        </p:spPr>
        <p:txBody>
          <a:bodyPr>
            <a:normAutofit/>
          </a:bodyPr>
          <a:lstStyle/>
          <a:p>
            <a:r>
              <a:rPr lang="en-US">
                <a:latin typeface="Aptos"/>
              </a:rPr>
              <a:t>Kin Placement Dashboard Guide</a:t>
            </a:r>
          </a:p>
        </p:txBody>
      </p:sp>
      <p:sp>
        <p:nvSpPr>
          <p:cNvPr id="6" name="TextBox 5">
            <a:extLst>
              <a:ext uri="{FF2B5EF4-FFF2-40B4-BE49-F238E27FC236}">
                <a16:creationId xmlns:a16="http://schemas.microsoft.com/office/drawing/2014/main" id="{BD07B406-A217-2484-D919-A721F0363D7C}"/>
              </a:ext>
            </a:extLst>
          </p:cNvPr>
          <p:cNvSpPr txBox="1"/>
          <p:nvPr/>
        </p:nvSpPr>
        <p:spPr>
          <a:xfrm>
            <a:off x="609600" y="1177857"/>
            <a:ext cx="11233533" cy="5201424"/>
          </a:xfrm>
          <a:prstGeom prst="rect">
            <a:avLst/>
          </a:prstGeom>
          <a:noFill/>
        </p:spPr>
        <p:txBody>
          <a:bodyPr wrap="square" lIns="91440" tIns="45720" rIns="91440" bIns="45720" anchor="t">
            <a:spAutoFit/>
          </a:bodyPr>
          <a:lstStyle/>
          <a:p>
            <a:r>
              <a:rPr lang="en-US" b="1" dirty="0">
                <a:latin typeface="Aptos"/>
              </a:rPr>
              <a:t>What’s in this guide? </a:t>
            </a:r>
          </a:p>
          <a:p>
            <a:r>
              <a:rPr lang="en-US" sz="1500" dirty="0">
                <a:latin typeface="Aptos"/>
              </a:rPr>
              <a:t>This resource includes six customizable charts of key metrics that child welfare agency staff should regularly review and discuss as part of </a:t>
            </a:r>
            <a:r>
              <a:rPr lang="en-US" sz="1500" b="1" dirty="0">
                <a:solidFill>
                  <a:schemeClr val="accent4">
                    <a:lumMod val="60000"/>
                    <a:lumOff val="40000"/>
                  </a:schemeClr>
                </a:solidFill>
                <a:latin typeface="Aptos"/>
                <a:hlinkClick r:id="rId3">
                  <a:extLst>
                    <a:ext uri="{A12FA001-AC4F-418D-AE19-62706E023703}">
                      <ahyp:hlinkClr xmlns:ahyp="http://schemas.microsoft.com/office/drawing/2018/hyperlinkcolor" val="tx"/>
                    </a:ext>
                  </a:extLst>
                </a:hlinkClick>
              </a:rPr>
              <a:t>data-driven performance improvement efforts</a:t>
            </a:r>
            <a:r>
              <a:rPr lang="en-US" sz="1500" b="1" dirty="0">
                <a:solidFill>
                  <a:schemeClr val="accent4">
                    <a:lumMod val="60000"/>
                    <a:lumOff val="40000"/>
                  </a:schemeClr>
                </a:solidFill>
                <a:latin typeface="Aptos"/>
              </a:rPr>
              <a:t> </a:t>
            </a:r>
            <a:r>
              <a:rPr lang="en-US" sz="1500" dirty="0">
                <a:latin typeface="Aptos"/>
              </a:rPr>
              <a:t>to increase placements with kin. Charts include: </a:t>
            </a:r>
          </a:p>
          <a:p>
            <a:pPr marL="461645" indent="-285750">
              <a:buFont typeface="Arial" panose="020B0604020202020204" pitchFamily="34" charset="0"/>
              <a:buChar char="•"/>
            </a:pPr>
            <a:r>
              <a:rPr lang="en-US" sz="1500" dirty="0">
                <a:latin typeface="Aptos"/>
              </a:rPr>
              <a:t>The overall share of children in care placed with kin</a:t>
            </a:r>
          </a:p>
          <a:p>
            <a:pPr marL="461645" indent="-285750">
              <a:buFont typeface="Arial" panose="020B0604020202020204" pitchFamily="34" charset="0"/>
              <a:buChar char="•"/>
            </a:pPr>
            <a:r>
              <a:rPr lang="en-US" sz="1500" dirty="0">
                <a:latin typeface="Aptos"/>
              </a:rPr>
              <a:t>The share of children initially placed with kin upon entry to care</a:t>
            </a:r>
          </a:p>
          <a:p>
            <a:pPr marL="461645" indent="-285750">
              <a:buFont typeface="Arial" panose="020B0604020202020204" pitchFamily="34" charset="0"/>
              <a:buChar char="•"/>
            </a:pPr>
            <a:r>
              <a:rPr lang="en-US" sz="1500" dirty="0">
                <a:latin typeface="Aptos"/>
              </a:rPr>
              <a:t>The share of children initially placed with kin who remain in that same placement one, three, and six months later</a:t>
            </a:r>
          </a:p>
          <a:p>
            <a:pPr marL="461645" indent="-285750">
              <a:buFont typeface="Arial" panose="020B0604020202020204" pitchFamily="34" charset="0"/>
              <a:buChar char="•"/>
            </a:pPr>
            <a:r>
              <a:rPr lang="en-US" sz="1500" dirty="0">
                <a:latin typeface="Aptos"/>
              </a:rPr>
              <a:t>An example of how to disaggregate one of these metrics by geographic units and key demographic indicators, including child’s age and race/ethnicity </a:t>
            </a:r>
          </a:p>
          <a:p>
            <a:endParaRPr lang="en-US" sz="1000" dirty="0">
              <a:latin typeface="Aptos" panose="020B0004020202020204" pitchFamily="34" charset="0"/>
            </a:endParaRPr>
          </a:p>
          <a:p>
            <a:pPr indent="-280670"/>
            <a:r>
              <a:rPr lang="en-US" b="1" dirty="0">
                <a:latin typeface="Aptos"/>
              </a:rPr>
              <a:t>How should I use it? </a:t>
            </a:r>
            <a:endParaRPr lang="en-US" b="1" dirty="0">
              <a:latin typeface="Aptos" panose="020B0004020202020204" pitchFamily="34" charset="0"/>
            </a:endParaRPr>
          </a:p>
          <a:p>
            <a:pPr indent="-280670"/>
            <a:r>
              <a:rPr lang="en-US" sz="1500" dirty="0">
                <a:latin typeface="Aptos"/>
              </a:rPr>
              <a:t>Each template slide is fully customizable using your jurisdiction’s context and available data. Select the option to “Edit Data” for each chart and update the source data, and review tips. Each slide also includes guidance for framing discussions and elevating insights from data that can inform promising next steps to improve placements with kin. </a:t>
            </a:r>
          </a:p>
          <a:p>
            <a:pPr indent="-280670"/>
            <a:endParaRPr lang="en-US" sz="1000" dirty="0">
              <a:latin typeface="Aptos"/>
            </a:endParaRPr>
          </a:p>
          <a:p>
            <a:r>
              <a:rPr lang="en-US" b="1" dirty="0">
                <a:latin typeface="Aptos"/>
              </a:rPr>
              <a:t>How can this help strengthen our kin-first efforts? </a:t>
            </a:r>
          </a:p>
          <a:p>
            <a:r>
              <a:rPr lang="en-US" sz="1500" dirty="0">
                <a:latin typeface="Aptos"/>
              </a:rPr>
              <a:t>Agency leaders can adopt a data-driven approach to tracking overall and disaggregated kin placement trends within their jurisdiction. This approach can help leaders better understand and prioritize specific challenges to address and monitor the impact of new strategies on improving kin placement rates over time. In addition, by creating regular opportunities for staff to review and discuss these trends, agencies can also increase awareness and buy-in among staff and external stakeholders for kin-first practices. </a:t>
            </a:r>
            <a:endParaRPr lang="en-US" sz="1500" dirty="0"/>
          </a:p>
          <a:p>
            <a:endParaRPr lang="en-US" sz="1000" dirty="0">
              <a:latin typeface="Aptos" panose="020B0004020202020204" pitchFamily="34" charset="0"/>
            </a:endParaRPr>
          </a:p>
          <a:p>
            <a:endParaRPr lang="en-US" sz="1000" dirty="0">
              <a:latin typeface="Aptos" panose="020B0004020202020204" pitchFamily="34" charset="0"/>
            </a:endParaRPr>
          </a:p>
          <a:p>
            <a:r>
              <a:rPr lang="en-US" sz="1400" b="1" i="1" dirty="0">
                <a:latin typeface="Aptos"/>
              </a:rPr>
              <a:t>To learn more about the GPL’s work and research on strategies for translating kin-first commitments into practice, visit our </a:t>
            </a:r>
            <a:r>
              <a:rPr lang="en-US" sz="1400" b="1" i="1" dirty="0">
                <a:solidFill>
                  <a:schemeClr val="accent4">
                    <a:lumMod val="60000"/>
                    <a:lumOff val="40000"/>
                  </a:schemeClr>
                </a:solidFill>
                <a:latin typeface="Aptos"/>
                <a:hlinkClick r:id="rId4">
                  <a:extLst>
                    <a:ext uri="{A12FA001-AC4F-418D-AE19-62706E023703}">
                      <ahyp:hlinkClr xmlns:ahyp="http://schemas.microsoft.com/office/drawing/2018/hyperlinkcolor" val="tx"/>
                    </a:ext>
                  </a:extLst>
                </a:hlinkClick>
              </a:rPr>
              <a:t>website</a:t>
            </a:r>
            <a:r>
              <a:rPr lang="en-US" sz="1400" b="1" i="1" dirty="0">
                <a:latin typeface="Aptos"/>
              </a:rPr>
              <a:t>. For support or questions on using this resource in your jurisdiction, reach out to us at </a:t>
            </a:r>
            <a:r>
              <a:rPr lang="en-US" sz="1400" b="1" i="1" u="sng" dirty="0">
                <a:solidFill>
                  <a:schemeClr val="accent4">
                    <a:lumMod val="60000"/>
                    <a:lumOff val="40000"/>
                  </a:schemeClr>
                </a:solidFill>
                <a:latin typeface="Aptos"/>
                <a:hlinkClick r:id="rId5">
                  <a:extLst>
                    <a:ext uri="{A12FA001-AC4F-418D-AE19-62706E023703}">
                      <ahyp:hlinkClr xmlns:ahyp="http://schemas.microsoft.com/office/drawing/2018/hyperlinkcolor" val="tx"/>
                    </a:ext>
                  </a:extLst>
                </a:hlinkClick>
              </a:rPr>
              <a:t>GovLab@hks.harvard.edu</a:t>
            </a:r>
            <a:r>
              <a:rPr lang="en-US" sz="1400" b="1" i="1" dirty="0">
                <a:latin typeface="Aptos"/>
              </a:rPr>
              <a:t>. </a:t>
            </a:r>
            <a:endParaRPr lang="en-US" sz="1600" b="1" dirty="0">
              <a:latin typeface="Aptos" panose="020B0004020202020204" pitchFamily="34" charset="0"/>
            </a:endParaRPr>
          </a:p>
        </p:txBody>
      </p:sp>
    </p:spTree>
    <p:extLst>
      <p:ext uri="{BB962C8B-B14F-4D97-AF65-F5344CB8AC3E}">
        <p14:creationId xmlns:p14="http://schemas.microsoft.com/office/powerpoint/2010/main" val="20884097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a:extLst>
              <a:ext uri="{FF2B5EF4-FFF2-40B4-BE49-F238E27FC236}">
                <a16:creationId xmlns:a16="http://schemas.microsoft.com/office/drawing/2014/main" id="{1912F0D8-47FB-BCE5-B900-91AB8F2394B4}"/>
              </a:ext>
            </a:extLst>
          </p:cNvPr>
          <p:cNvGraphicFramePr/>
          <p:nvPr>
            <p:extLst>
              <p:ext uri="{D42A27DB-BD31-4B8C-83A1-F6EECF244321}">
                <p14:modId xmlns:p14="http://schemas.microsoft.com/office/powerpoint/2010/main" val="4139953310"/>
              </p:ext>
            </p:extLst>
          </p:nvPr>
        </p:nvGraphicFramePr>
        <p:xfrm>
          <a:off x="456657" y="970156"/>
          <a:ext cx="7485097" cy="5027321"/>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5">
            <a:extLst>
              <a:ext uri="{FF2B5EF4-FFF2-40B4-BE49-F238E27FC236}">
                <a16:creationId xmlns:a16="http://schemas.microsoft.com/office/drawing/2014/main" id="{A9B94392-C243-A9D5-4A4B-133BEBC22C0E}"/>
              </a:ext>
            </a:extLst>
          </p:cNvPr>
          <p:cNvSpPr>
            <a:spLocks noGrp="1"/>
          </p:cNvSpPr>
          <p:nvPr>
            <p:ph type="title"/>
          </p:nvPr>
        </p:nvSpPr>
        <p:spPr/>
        <p:txBody>
          <a:bodyPr/>
          <a:lstStyle/>
          <a:p>
            <a:r>
              <a:rPr lang="en-US" sz="3000">
                <a:latin typeface="Aptos"/>
                <a:ea typeface="Verdana"/>
              </a:rPr>
              <a:t>Overall placements with kin | </a:t>
            </a:r>
            <a:r>
              <a:rPr lang="en-US" sz="1800" b="0" i="1">
                <a:latin typeface="Aptos"/>
                <a:ea typeface="Verdana"/>
              </a:rPr>
              <a:t>The % of all children in out-of-home care placed with kin</a:t>
            </a:r>
          </a:p>
        </p:txBody>
      </p:sp>
      <p:sp>
        <p:nvSpPr>
          <p:cNvPr id="5" name="Slide Number Placeholder 4">
            <a:extLst>
              <a:ext uri="{FF2B5EF4-FFF2-40B4-BE49-F238E27FC236}">
                <a16:creationId xmlns:a16="http://schemas.microsoft.com/office/drawing/2014/main" id="{356BA955-930C-1159-4FC5-F9A4EE9CAFDF}"/>
              </a:ext>
            </a:extLst>
          </p:cNvPr>
          <p:cNvSpPr>
            <a:spLocks noGrp="1"/>
          </p:cNvSpPr>
          <p:nvPr>
            <p:ph type="sldNum" sz="quarter" idx="12"/>
          </p:nvPr>
        </p:nvSpPr>
        <p:spPr/>
        <p:txBody>
          <a:bodyPr/>
          <a:lstStyle/>
          <a:p>
            <a:fld id="{7B8B4CB5-6F71-40EF-BF8A-0556FABA82B2}" type="slidenum">
              <a:rPr lang="en-US" smtClean="0">
                <a:latin typeface="Aptos" panose="020B0004020202020204" pitchFamily="34" charset="0"/>
              </a:rPr>
              <a:pPr/>
              <a:t>3</a:t>
            </a:fld>
            <a:endParaRPr lang="en-US">
              <a:latin typeface="Aptos" panose="020B0004020202020204" pitchFamily="34" charset="0"/>
            </a:endParaRPr>
          </a:p>
        </p:txBody>
      </p:sp>
      <p:sp>
        <p:nvSpPr>
          <p:cNvPr id="3" name="Rectangle 2">
            <a:extLst>
              <a:ext uri="{FF2B5EF4-FFF2-40B4-BE49-F238E27FC236}">
                <a16:creationId xmlns:a16="http://schemas.microsoft.com/office/drawing/2014/main" id="{1B64E703-B3B7-746D-E96D-4E0B1AC4B347}"/>
              </a:ext>
            </a:extLst>
          </p:cNvPr>
          <p:cNvSpPr/>
          <p:nvPr/>
        </p:nvSpPr>
        <p:spPr>
          <a:xfrm>
            <a:off x="8114427" y="970156"/>
            <a:ext cx="3836751" cy="365760"/>
          </a:xfrm>
          <a:prstGeom prst="rect">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a:latin typeface="Aptos" panose="020B0004020202020204" pitchFamily="34" charset="0"/>
              </a:rPr>
              <a:t>Why this matters</a:t>
            </a:r>
          </a:p>
        </p:txBody>
      </p:sp>
      <p:sp>
        <p:nvSpPr>
          <p:cNvPr id="4" name="Rectangle 3">
            <a:extLst>
              <a:ext uri="{FF2B5EF4-FFF2-40B4-BE49-F238E27FC236}">
                <a16:creationId xmlns:a16="http://schemas.microsoft.com/office/drawing/2014/main" id="{40E9B8D7-4420-3992-B3CA-F902FA63ECE7}"/>
              </a:ext>
            </a:extLst>
          </p:cNvPr>
          <p:cNvSpPr/>
          <p:nvPr/>
        </p:nvSpPr>
        <p:spPr>
          <a:xfrm>
            <a:off x="8114427" y="1333806"/>
            <a:ext cx="3836751" cy="1602577"/>
          </a:xfrm>
          <a:prstGeom prst="rect">
            <a:avLst/>
          </a:prstGeom>
          <a:solidFill>
            <a:schemeClr val="accent1">
              <a:lumMod val="40000"/>
              <a:lumOff val="60000"/>
            </a:schemeClr>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tIns="91440" bIns="91440" rtlCol="0" anchor="t"/>
          <a:lstStyle/>
          <a:p>
            <a:r>
              <a:rPr lang="en-US" sz="1200">
                <a:solidFill>
                  <a:schemeClr val="tx1"/>
                </a:solidFill>
                <a:latin typeface="Aptos" panose="020B0004020202020204" pitchFamily="34" charset="0"/>
              </a:rPr>
              <a:t>These trends help us know whether we are making progress toward our overarching goal of building a kin-first system, where a significant majority of children in care are in stable kin placements. Research indicates that placement with kin is associated with improved child well-being, better behavioral and mental health outcomes, greater placement stability, and stronger ties to family and cultural identity. </a:t>
            </a:r>
          </a:p>
        </p:txBody>
      </p:sp>
      <p:sp>
        <p:nvSpPr>
          <p:cNvPr id="7" name="Rectangle 6">
            <a:extLst>
              <a:ext uri="{FF2B5EF4-FFF2-40B4-BE49-F238E27FC236}">
                <a16:creationId xmlns:a16="http://schemas.microsoft.com/office/drawing/2014/main" id="{2A41DE69-C54D-FEA8-1E97-97696A03A3C4}"/>
              </a:ext>
            </a:extLst>
          </p:cNvPr>
          <p:cNvSpPr/>
          <p:nvPr/>
        </p:nvSpPr>
        <p:spPr>
          <a:xfrm>
            <a:off x="8114427" y="3062703"/>
            <a:ext cx="3836751" cy="365760"/>
          </a:xfrm>
          <a:prstGeom prst="rect">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a:latin typeface="Aptos" panose="020B0004020202020204" pitchFamily="34" charset="0"/>
              </a:rPr>
              <a:t>Questions for discussion</a:t>
            </a:r>
          </a:p>
        </p:txBody>
      </p:sp>
      <p:sp>
        <p:nvSpPr>
          <p:cNvPr id="8" name="Rectangle 7">
            <a:extLst>
              <a:ext uri="{FF2B5EF4-FFF2-40B4-BE49-F238E27FC236}">
                <a16:creationId xmlns:a16="http://schemas.microsoft.com/office/drawing/2014/main" id="{0879E95A-6625-99B7-24B8-2521ABB10F9D}"/>
              </a:ext>
            </a:extLst>
          </p:cNvPr>
          <p:cNvSpPr/>
          <p:nvPr/>
        </p:nvSpPr>
        <p:spPr>
          <a:xfrm>
            <a:off x="8114428" y="3428464"/>
            <a:ext cx="3836751" cy="2740516"/>
          </a:xfrm>
          <a:prstGeom prst="rect">
            <a:avLst/>
          </a:prstGeom>
          <a:solidFill>
            <a:schemeClr val="bg2">
              <a:lumMod val="20000"/>
              <a:lumOff val="80000"/>
            </a:schemeClr>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tIns="91440" bIns="91440" rtlCol="0" anchor="t"/>
          <a:lstStyle/>
          <a:p>
            <a:pPr marL="230188" indent="-230188">
              <a:spcAft>
                <a:spcPts val="400"/>
              </a:spcAft>
              <a:buFont typeface="Arial" panose="020B0604020202020204" pitchFamily="34" charset="0"/>
              <a:buChar char="•"/>
            </a:pPr>
            <a:r>
              <a:rPr lang="en-US" sz="1200">
                <a:solidFill>
                  <a:schemeClr val="tx1"/>
                </a:solidFill>
                <a:latin typeface="Aptos" panose="020B0004020202020204" pitchFamily="34" charset="0"/>
              </a:rPr>
              <a:t>Are we making progress toward our goal for increasing placements with kin? </a:t>
            </a:r>
          </a:p>
          <a:p>
            <a:pPr marL="230188" indent="-230188">
              <a:spcAft>
                <a:spcPts val="400"/>
              </a:spcAft>
              <a:buFont typeface="Arial" panose="020B0604020202020204" pitchFamily="34" charset="0"/>
              <a:buChar char="•"/>
            </a:pPr>
            <a:r>
              <a:rPr lang="en-US" sz="1200">
                <a:solidFill>
                  <a:schemeClr val="tx1"/>
                </a:solidFill>
                <a:latin typeface="Aptos" panose="020B0004020202020204" pitchFamily="34" charset="0"/>
              </a:rPr>
              <a:t>What factors may be contributing to these trends? </a:t>
            </a:r>
            <a:r>
              <a:rPr lang="en-US" sz="1200" i="1">
                <a:solidFill>
                  <a:schemeClr val="tx1"/>
                </a:solidFill>
                <a:latin typeface="Aptos" panose="020B0004020202020204" pitchFamily="34" charset="0"/>
              </a:rPr>
              <a:t>You might consider policy, protocols, and practices related to upfront family engagement, ongoing kin search, or caregiver supports.  </a:t>
            </a:r>
          </a:p>
          <a:p>
            <a:pPr marL="230188" indent="-230188">
              <a:spcAft>
                <a:spcPts val="400"/>
              </a:spcAft>
              <a:buFont typeface="Arial" panose="020B0604020202020204" pitchFamily="34" charset="0"/>
              <a:buChar char="•"/>
            </a:pPr>
            <a:r>
              <a:rPr lang="en-US" sz="1200">
                <a:solidFill>
                  <a:schemeClr val="tx1"/>
                </a:solidFill>
                <a:latin typeface="Aptos" panose="020B0004020202020204" pitchFamily="34" charset="0"/>
              </a:rPr>
              <a:t>Where should we be focusing our efforts to increase placements with kin? If we’re not sure, what follow-up may help us determine the most promising next action steps? </a:t>
            </a:r>
            <a:r>
              <a:rPr lang="en-US" sz="1200" i="1">
                <a:solidFill>
                  <a:schemeClr val="tx1"/>
                </a:solidFill>
                <a:latin typeface="Aptos" panose="020B0004020202020204" pitchFamily="34" charset="0"/>
              </a:rPr>
              <a:t>Consider additional data analysis (use the following slides in this deck as a starting point!), structured case reviews, or conversations or focus groups with staff, families, or other stakeholders. </a:t>
            </a:r>
            <a:endParaRPr lang="en-US" sz="1200">
              <a:latin typeface="Aptos" panose="020B0004020202020204" pitchFamily="34" charset="0"/>
            </a:endParaRPr>
          </a:p>
        </p:txBody>
      </p:sp>
      <p:graphicFrame>
        <p:nvGraphicFramePr>
          <p:cNvPr id="9" name="Table 8">
            <a:extLst>
              <a:ext uri="{FF2B5EF4-FFF2-40B4-BE49-F238E27FC236}">
                <a16:creationId xmlns:a16="http://schemas.microsoft.com/office/drawing/2014/main" id="{6A0BE055-C912-C800-AE38-DC957D29D4CF}"/>
              </a:ext>
            </a:extLst>
          </p:cNvPr>
          <p:cNvGraphicFramePr>
            <a:graphicFrameLocks noGrp="1"/>
          </p:cNvGraphicFramePr>
          <p:nvPr>
            <p:extLst>
              <p:ext uri="{D42A27DB-BD31-4B8C-83A1-F6EECF244321}">
                <p14:modId xmlns:p14="http://schemas.microsoft.com/office/powerpoint/2010/main" val="153414901"/>
              </p:ext>
            </p:extLst>
          </p:nvPr>
        </p:nvGraphicFramePr>
        <p:xfrm>
          <a:off x="905084" y="5939522"/>
          <a:ext cx="7036668" cy="327463"/>
        </p:xfrm>
        <a:graphic>
          <a:graphicData uri="http://schemas.openxmlformats.org/drawingml/2006/table">
            <a:tbl>
              <a:tblPr firstRow="1" bandRow="1">
                <a:tableStyleId>{5C22544A-7EE6-4342-B048-85BDC9FD1C3A}</a:tableStyleId>
              </a:tblPr>
              <a:tblGrid>
                <a:gridCol w="586389">
                  <a:extLst>
                    <a:ext uri="{9D8B030D-6E8A-4147-A177-3AD203B41FA5}">
                      <a16:colId xmlns:a16="http://schemas.microsoft.com/office/drawing/2014/main" val="180068024"/>
                    </a:ext>
                  </a:extLst>
                </a:gridCol>
                <a:gridCol w="586389">
                  <a:extLst>
                    <a:ext uri="{9D8B030D-6E8A-4147-A177-3AD203B41FA5}">
                      <a16:colId xmlns:a16="http://schemas.microsoft.com/office/drawing/2014/main" val="664102938"/>
                    </a:ext>
                  </a:extLst>
                </a:gridCol>
                <a:gridCol w="586389">
                  <a:extLst>
                    <a:ext uri="{9D8B030D-6E8A-4147-A177-3AD203B41FA5}">
                      <a16:colId xmlns:a16="http://schemas.microsoft.com/office/drawing/2014/main" val="2224087223"/>
                    </a:ext>
                  </a:extLst>
                </a:gridCol>
                <a:gridCol w="586389">
                  <a:extLst>
                    <a:ext uri="{9D8B030D-6E8A-4147-A177-3AD203B41FA5}">
                      <a16:colId xmlns:a16="http://schemas.microsoft.com/office/drawing/2014/main" val="4014487086"/>
                    </a:ext>
                  </a:extLst>
                </a:gridCol>
                <a:gridCol w="586389">
                  <a:extLst>
                    <a:ext uri="{9D8B030D-6E8A-4147-A177-3AD203B41FA5}">
                      <a16:colId xmlns:a16="http://schemas.microsoft.com/office/drawing/2014/main" val="2120899014"/>
                    </a:ext>
                  </a:extLst>
                </a:gridCol>
                <a:gridCol w="586389">
                  <a:extLst>
                    <a:ext uri="{9D8B030D-6E8A-4147-A177-3AD203B41FA5}">
                      <a16:colId xmlns:a16="http://schemas.microsoft.com/office/drawing/2014/main" val="1205240371"/>
                    </a:ext>
                  </a:extLst>
                </a:gridCol>
                <a:gridCol w="586389">
                  <a:extLst>
                    <a:ext uri="{9D8B030D-6E8A-4147-A177-3AD203B41FA5}">
                      <a16:colId xmlns:a16="http://schemas.microsoft.com/office/drawing/2014/main" val="1617751422"/>
                    </a:ext>
                  </a:extLst>
                </a:gridCol>
                <a:gridCol w="586389">
                  <a:extLst>
                    <a:ext uri="{9D8B030D-6E8A-4147-A177-3AD203B41FA5}">
                      <a16:colId xmlns:a16="http://schemas.microsoft.com/office/drawing/2014/main" val="3863508548"/>
                    </a:ext>
                  </a:extLst>
                </a:gridCol>
                <a:gridCol w="586389">
                  <a:extLst>
                    <a:ext uri="{9D8B030D-6E8A-4147-A177-3AD203B41FA5}">
                      <a16:colId xmlns:a16="http://schemas.microsoft.com/office/drawing/2014/main" val="958586623"/>
                    </a:ext>
                  </a:extLst>
                </a:gridCol>
                <a:gridCol w="586389">
                  <a:extLst>
                    <a:ext uri="{9D8B030D-6E8A-4147-A177-3AD203B41FA5}">
                      <a16:colId xmlns:a16="http://schemas.microsoft.com/office/drawing/2014/main" val="875282814"/>
                    </a:ext>
                  </a:extLst>
                </a:gridCol>
                <a:gridCol w="586389">
                  <a:extLst>
                    <a:ext uri="{9D8B030D-6E8A-4147-A177-3AD203B41FA5}">
                      <a16:colId xmlns:a16="http://schemas.microsoft.com/office/drawing/2014/main" val="190223885"/>
                    </a:ext>
                  </a:extLst>
                </a:gridCol>
                <a:gridCol w="586389">
                  <a:extLst>
                    <a:ext uri="{9D8B030D-6E8A-4147-A177-3AD203B41FA5}">
                      <a16:colId xmlns:a16="http://schemas.microsoft.com/office/drawing/2014/main" val="3035380006"/>
                    </a:ext>
                  </a:extLst>
                </a:gridCol>
              </a:tblGrid>
              <a:tr h="327463">
                <a:tc>
                  <a:txBody>
                    <a:bodyPr/>
                    <a:lstStyle/>
                    <a:p>
                      <a:pPr algn="ctr"/>
                      <a:r>
                        <a:rPr lang="en-US" sz="1000" b="0">
                          <a:solidFill>
                            <a:schemeClr val="tx1">
                              <a:lumMod val="50000"/>
                              <a:lumOff val="50000"/>
                            </a:schemeClr>
                          </a:solidFill>
                          <a:latin typeface="Aptos" panose="020B0004020202020204" pitchFamily="34" charset="0"/>
                        </a:rPr>
                        <a:t>n = 1208 </a:t>
                      </a:r>
                    </a:p>
                  </a:txBody>
                  <a:tcPr marL="0" marR="0" marT="0" marB="0"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a:solidFill>
                            <a:schemeClr val="tx1">
                              <a:lumMod val="50000"/>
                              <a:lumOff val="50000"/>
                            </a:schemeClr>
                          </a:solidFill>
                          <a:latin typeface="Aptos" panose="020B0004020202020204" pitchFamily="34" charset="0"/>
                        </a:rPr>
                        <a:t>n = 1114</a:t>
                      </a:r>
                    </a:p>
                  </a:txBody>
                  <a:tcPr marL="0" marR="0" marT="0" marB="0"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a:solidFill>
                            <a:schemeClr val="tx1">
                              <a:lumMod val="50000"/>
                              <a:lumOff val="50000"/>
                            </a:schemeClr>
                          </a:solidFill>
                          <a:latin typeface="Aptos" panose="020B0004020202020204" pitchFamily="34" charset="0"/>
                        </a:rPr>
                        <a:t>n = 1139</a:t>
                      </a:r>
                    </a:p>
                  </a:txBody>
                  <a:tcPr marL="0" marR="0" marT="0" marB="0"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a:solidFill>
                            <a:schemeClr val="tx1">
                              <a:lumMod val="50000"/>
                              <a:lumOff val="50000"/>
                            </a:schemeClr>
                          </a:solidFill>
                          <a:latin typeface="Aptos" panose="020B0004020202020204" pitchFamily="34" charset="0"/>
                        </a:rPr>
                        <a:t>n = 1156</a:t>
                      </a:r>
                    </a:p>
                  </a:txBody>
                  <a:tcPr marL="0" marR="0" marT="0" marB="0"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a:solidFill>
                            <a:schemeClr val="tx1">
                              <a:lumMod val="50000"/>
                              <a:lumOff val="50000"/>
                            </a:schemeClr>
                          </a:solidFill>
                          <a:latin typeface="Aptos" panose="020B0004020202020204" pitchFamily="34" charset="0"/>
                        </a:rPr>
                        <a:t>n = 1096</a:t>
                      </a:r>
                    </a:p>
                  </a:txBody>
                  <a:tcPr marL="0" marR="0" marT="0" marB="0"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a:solidFill>
                            <a:schemeClr val="tx1">
                              <a:lumMod val="50000"/>
                              <a:lumOff val="50000"/>
                            </a:schemeClr>
                          </a:solidFill>
                          <a:latin typeface="Aptos" panose="020B0004020202020204" pitchFamily="34" charset="0"/>
                        </a:rPr>
                        <a:t>n = 1068</a:t>
                      </a:r>
                    </a:p>
                  </a:txBody>
                  <a:tcPr marL="0" marR="0" marT="0" marB="0"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a:solidFill>
                            <a:schemeClr val="tx1">
                              <a:lumMod val="50000"/>
                              <a:lumOff val="50000"/>
                            </a:schemeClr>
                          </a:solidFill>
                          <a:latin typeface="Aptos" panose="020B0004020202020204" pitchFamily="34" charset="0"/>
                        </a:rPr>
                        <a:t>n = 1050</a:t>
                      </a:r>
                    </a:p>
                  </a:txBody>
                  <a:tcPr marL="0" marR="0" marT="0" marB="0"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a:solidFill>
                            <a:schemeClr val="tx1">
                              <a:lumMod val="50000"/>
                              <a:lumOff val="50000"/>
                            </a:schemeClr>
                          </a:solidFill>
                          <a:latin typeface="Aptos" panose="020B0004020202020204" pitchFamily="34" charset="0"/>
                        </a:rPr>
                        <a:t>n = 1053</a:t>
                      </a:r>
                    </a:p>
                  </a:txBody>
                  <a:tcPr marL="0" marR="0" marT="0" marB="0"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a:solidFill>
                            <a:schemeClr val="tx1">
                              <a:lumMod val="50000"/>
                              <a:lumOff val="50000"/>
                            </a:schemeClr>
                          </a:solidFill>
                          <a:latin typeface="Aptos" panose="020B0004020202020204" pitchFamily="34" charset="0"/>
                        </a:rPr>
                        <a:t>n = 1044</a:t>
                      </a:r>
                    </a:p>
                  </a:txBody>
                  <a:tcPr marL="0" marR="0" marT="0" marB="0"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a:solidFill>
                            <a:schemeClr val="tx1">
                              <a:lumMod val="50000"/>
                              <a:lumOff val="50000"/>
                            </a:schemeClr>
                          </a:solidFill>
                          <a:latin typeface="Aptos" panose="020B0004020202020204" pitchFamily="34" charset="0"/>
                        </a:rPr>
                        <a:t>n = 1044</a:t>
                      </a:r>
                    </a:p>
                  </a:txBody>
                  <a:tcPr marL="0" marR="0" marT="0" marB="0"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a:solidFill>
                            <a:schemeClr val="tx1">
                              <a:lumMod val="50000"/>
                              <a:lumOff val="50000"/>
                            </a:schemeClr>
                          </a:solidFill>
                          <a:latin typeface="Aptos" panose="020B0004020202020204" pitchFamily="34" charset="0"/>
                        </a:rPr>
                        <a:t>n = 1038</a:t>
                      </a:r>
                    </a:p>
                  </a:txBody>
                  <a:tcPr marL="0" marR="0" marT="0" marB="0"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a:solidFill>
                            <a:schemeClr val="tx1">
                              <a:lumMod val="50000"/>
                              <a:lumOff val="50000"/>
                            </a:schemeClr>
                          </a:solidFill>
                          <a:latin typeface="Aptos" panose="020B0004020202020204" pitchFamily="34" charset="0"/>
                        </a:rPr>
                        <a:t>n = 952</a:t>
                      </a:r>
                    </a:p>
                  </a:txBody>
                  <a:tcPr marL="0" marR="0" marT="0" marB="0" anchor="ctr">
                    <a:noFill/>
                  </a:tcPr>
                </a:tc>
                <a:extLst>
                  <a:ext uri="{0D108BD9-81ED-4DB2-BD59-A6C34878D82A}">
                    <a16:rowId xmlns:a16="http://schemas.microsoft.com/office/drawing/2014/main" val="2130739212"/>
                  </a:ext>
                </a:extLst>
              </a:tr>
            </a:tbl>
          </a:graphicData>
        </a:graphic>
      </p:graphicFrame>
      <p:sp>
        <p:nvSpPr>
          <p:cNvPr id="10" name="TextBox 9">
            <a:extLst>
              <a:ext uri="{FF2B5EF4-FFF2-40B4-BE49-F238E27FC236}">
                <a16:creationId xmlns:a16="http://schemas.microsoft.com/office/drawing/2014/main" id="{684E21CC-719D-6EE0-91EB-71618B60C789}"/>
              </a:ext>
            </a:extLst>
          </p:cNvPr>
          <p:cNvSpPr txBox="1"/>
          <p:nvPr/>
        </p:nvSpPr>
        <p:spPr>
          <a:xfrm>
            <a:off x="1672392" y="2200513"/>
            <a:ext cx="6057675" cy="523220"/>
          </a:xfrm>
          <a:prstGeom prst="rect">
            <a:avLst/>
          </a:prstGeom>
          <a:noFill/>
        </p:spPr>
        <p:txBody>
          <a:bodyPr wrap="square" rtlCol="0">
            <a:spAutoFit/>
          </a:bodyPr>
          <a:lstStyle/>
          <a:p>
            <a:pPr algn="ctr"/>
            <a:r>
              <a:rPr lang="en-US" sz="1600">
                <a:solidFill>
                  <a:schemeClr val="bg1">
                    <a:lumMod val="65000"/>
                  </a:schemeClr>
                </a:solidFill>
                <a:latin typeface="Aptos" panose="020B0004020202020204" pitchFamily="34" charset="0"/>
              </a:rPr>
              <a:t>ILLUSTRATIVE DATA</a:t>
            </a:r>
          </a:p>
          <a:p>
            <a:pPr algn="ctr"/>
            <a:r>
              <a:rPr lang="en-US" sz="1200" i="1">
                <a:solidFill>
                  <a:schemeClr val="bg1">
                    <a:lumMod val="65000"/>
                  </a:schemeClr>
                </a:solidFill>
                <a:latin typeface="Aptos" panose="020B0004020202020204" pitchFamily="34" charset="0"/>
              </a:rPr>
              <a:t>Right click on numbers to “edit data” and for tips to customize for your jurisdiction </a:t>
            </a:r>
          </a:p>
        </p:txBody>
      </p:sp>
      <p:sp>
        <p:nvSpPr>
          <p:cNvPr id="2" name="Rectangle 1">
            <a:extLst>
              <a:ext uri="{FF2B5EF4-FFF2-40B4-BE49-F238E27FC236}">
                <a16:creationId xmlns:a16="http://schemas.microsoft.com/office/drawing/2014/main" id="{69DF9FDB-ADF7-E6E5-170F-F30E1EE6FE40}"/>
              </a:ext>
            </a:extLst>
          </p:cNvPr>
          <p:cNvSpPr/>
          <p:nvPr/>
        </p:nvSpPr>
        <p:spPr>
          <a:xfrm>
            <a:off x="1099879" y="1239259"/>
            <a:ext cx="2338780" cy="692151"/>
          </a:xfrm>
          <a:prstGeom prst="rect">
            <a:avLst/>
          </a:prstGeom>
          <a:solidFill>
            <a:schemeClr val="bg1">
              <a:lumMod val="85000"/>
            </a:schemeClr>
          </a:solidFill>
          <a:ln w="9525">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i="1">
                <a:solidFill>
                  <a:schemeClr val="tx1"/>
                </a:solidFill>
                <a:latin typeface="Aptos" panose="020B0004020202020204" pitchFamily="34" charset="0"/>
              </a:rPr>
              <a:t>How to read this chart</a:t>
            </a:r>
            <a:r>
              <a:rPr lang="en-US" sz="1200">
                <a:solidFill>
                  <a:schemeClr val="tx1"/>
                </a:solidFill>
                <a:latin typeface="Aptos" panose="020B0004020202020204" pitchFamily="34" charset="0"/>
              </a:rPr>
              <a:t>: Among all children currently in care, 45% are placed with kin. </a:t>
            </a:r>
          </a:p>
        </p:txBody>
      </p:sp>
    </p:spTree>
    <p:extLst>
      <p:ext uri="{BB962C8B-B14F-4D97-AF65-F5344CB8AC3E}">
        <p14:creationId xmlns:p14="http://schemas.microsoft.com/office/powerpoint/2010/main" val="14521329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9B94392-C243-A9D5-4A4B-133BEBC22C0E}"/>
              </a:ext>
            </a:extLst>
          </p:cNvPr>
          <p:cNvSpPr>
            <a:spLocks noGrp="1"/>
          </p:cNvSpPr>
          <p:nvPr>
            <p:ph type="title"/>
          </p:nvPr>
        </p:nvSpPr>
        <p:spPr/>
        <p:txBody>
          <a:bodyPr/>
          <a:lstStyle/>
          <a:p>
            <a:r>
              <a:rPr lang="en-US" sz="3000">
                <a:latin typeface="Aptos"/>
                <a:ea typeface="Verdana"/>
              </a:rPr>
              <a:t>Initial placements with kin |</a:t>
            </a:r>
            <a:r>
              <a:rPr lang="en-US" sz="1800">
                <a:latin typeface="Aptos"/>
                <a:ea typeface="Verdana"/>
              </a:rPr>
              <a:t> </a:t>
            </a:r>
            <a:r>
              <a:rPr lang="en-US" sz="1800" b="0" i="1">
                <a:latin typeface="Aptos"/>
                <a:ea typeface="Verdana"/>
              </a:rPr>
              <a:t>The % of children initially placed with kin upon entry to care</a:t>
            </a:r>
            <a:endParaRPr lang="en-US" sz="1800">
              <a:latin typeface="Aptos"/>
              <a:ea typeface="Verdana"/>
            </a:endParaRPr>
          </a:p>
        </p:txBody>
      </p:sp>
      <p:sp>
        <p:nvSpPr>
          <p:cNvPr id="5" name="Slide Number Placeholder 4">
            <a:extLst>
              <a:ext uri="{FF2B5EF4-FFF2-40B4-BE49-F238E27FC236}">
                <a16:creationId xmlns:a16="http://schemas.microsoft.com/office/drawing/2014/main" id="{356BA955-930C-1159-4FC5-F9A4EE9CAFDF}"/>
              </a:ext>
            </a:extLst>
          </p:cNvPr>
          <p:cNvSpPr>
            <a:spLocks noGrp="1"/>
          </p:cNvSpPr>
          <p:nvPr>
            <p:ph type="sldNum" sz="quarter" idx="12"/>
          </p:nvPr>
        </p:nvSpPr>
        <p:spPr/>
        <p:txBody>
          <a:bodyPr/>
          <a:lstStyle/>
          <a:p>
            <a:fld id="{7B8B4CB5-6F71-40EF-BF8A-0556FABA82B2}" type="slidenum">
              <a:rPr lang="en-US" smtClean="0">
                <a:latin typeface="Aptos" panose="020B0004020202020204" pitchFamily="34" charset="0"/>
              </a:rPr>
              <a:pPr/>
              <a:t>4</a:t>
            </a:fld>
            <a:endParaRPr lang="en-US">
              <a:latin typeface="Aptos" panose="020B0004020202020204" pitchFamily="34" charset="0"/>
            </a:endParaRPr>
          </a:p>
        </p:txBody>
      </p:sp>
      <p:graphicFrame>
        <p:nvGraphicFramePr>
          <p:cNvPr id="11" name="Chart 10">
            <a:extLst>
              <a:ext uri="{FF2B5EF4-FFF2-40B4-BE49-F238E27FC236}">
                <a16:creationId xmlns:a16="http://schemas.microsoft.com/office/drawing/2014/main" id="{1912F0D8-47FB-BCE5-B900-91AB8F2394B4}"/>
              </a:ext>
            </a:extLst>
          </p:cNvPr>
          <p:cNvGraphicFramePr/>
          <p:nvPr>
            <p:extLst>
              <p:ext uri="{D42A27DB-BD31-4B8C-83A1-F6EECF244321}">
                <p14:modId xmlns:p14="http://schemas.microsoft.com/office/powerpoint/2010/main" val="163198109"/>
              </p:ext>
            </p:extLst>
          </p:nvPr>
        </p:nvGraphicFramePr>
        <p:xfrm>
          <a:off x="456658" y="970156"/>
          <a:ext cx="7485098" cy="507380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Table 9">
            <a:extLst>
              <a:ext uri="{FF2B5EF4-FFF2-40B4-BE49-F238E27FC236}">
                <a16:creationId xmlns:a16="http://schemas.microsoft.com/office/drawing/2014/main" id="{15C79C88-9249-5B43-4152-6FE01C0CC2F8}"/>
              </a:ext>
            </a:extLst>
          </p:cNvPr>
          <p:cNvGraphicFramePr>
            <a:graphicFrameLocks noGrp="1"/>
          </p:cNvGraphicFramePr>
          <p:nvPr>
            <p:extLst>
              <p:ext uri="{D42A27DB-BD31-4B8C-83A1-F6EECF244321}">
                <p14:modId xmlns:p14="http://schemas.microsoft.com/office/powerpoint/2010/main" val="166424123"/>
              </p:ext>
            </p:extLst>
          </p:nvPr>
        </p:nvGraphicFramePr>
        <p:xfrm>
          <a:off x="1009644" y="5939522"/>
          <a:ext cx="6819891" cy="327463"/>
        </p:xfrm>
        <a:graphic>
          <a:graphicData uri="http://schemas.openxmlformats.org/drawingml/2006/table">
            <a:tbl>
              <a:tblPr firstRow="1" bandRow="1">
                <a:tableStyleId>{5C22544A-7EE6-4342-B048-85BDC9FD1C3A}</a:tableStyleId>
              </a:tblPr>
              <a:tblGrid>
                <a:gridCol w="524607">
                  <a:extLst>
                    <a:ext uri="{9D8B030D-6E8A-4147-A177-3AD203B41FA5}">
                      <a16:colId xmlns:a16="http://schemas.microsoft.com/office/drawing/2014/main" val="180068024"/>
                    </a:ext>
                  </a:extLst>
                </a:gridCol>
                <a:gridCol w="524607">
                  <a:extLst>
                    <a:ext uri="{9D8B030D-6E8A-4147-A177-3AD203B41FA5}">
                      <a16:colId xmlns:a16="http://schemas.microsoft.com/office/drawing/2014/main" val="664102938"/>
                    </a:ext>
                  </a:extLst>
                </a:gridCol>
                <a:gridCol w="524607">
                  <a:extLst>
                    <a:ext uri="{9D8B030D-6E8A-4147-A177-3AD203B41FA5}">
                      <a16:colId xmlns:a16="http://schemas.microsoft.com/office/drawing/2014/main" val="2224087223"/>
                    </a:ext>
                  </a:extLst>
                </a:gridCol>
                <a:gridCol w="524607">
                  <a:extLst>
                    <a:ext uri="{9D8B030D-6E8A-4147-A177-3AD203B41FA5}">
                      <a16:colId xmlns:a16="http://schemas.microsoft.com/office/drawing/2014/main" val="4014487086"/>
                    </a:ext>
                  </a:extLst>
                </a:gridCol>
                <a:gridCol w="524607">
                  <a:extLst>
                    <a:ext uri="{9D8B030D-6E8A-4147-A177-3AD203B41FA5}">
                      <a16:colId xmlns:a16="http://schemas.microsoft.com/office/drawing/2014/main" val="2120899014"/>
                    </a:ext>
                  </a:extLst>
                </a:gridCol>
                <a:gridCol w="524607">
                  <a:extLst>
                    <a:ext uri="{9D8B030D-6E8A-4147-A177-3AD203B41FA5}">
                      <a16:colId xmlns:a16="http://schemas.microsoft.com/office/drawing/2014/main" val="4163569310"/>
                    </a:ext>
                  </a:extLst>
                </a:gridCol>
                <a:gridCol w="524607">
                  <a:extLst>
                    <a:ext uri="{9D8B030D-6E8A-4147-A177-3AD203B41FA5}">
                      <a16:colId xmlns:a16="http://schemas.microsoft.com/office/drawing/2014/main" val="1205240371"/>
                    </a:ext>
                  </a:extLst>
                </a:gridCol>
                <a:gridCol w="524607">
                  <a:extLst>
                    <a:ext uri="{9D8B030D-6E8A-4147-A177-3AD203B41FA5}">
                      <a16:colId xmlns:a16="http://schemas.microsoft.com/office/drawing/2014/main" val="1617751422"/>
                    </a:ext>
                  </a:extLst>
                </a:gridCol>
                <a:gridCol w="524607">
                  <a:extLst>
                    <a:ext uri="{9D8B030D-6E8A-4147-A177-3AD203B41FA5}">
                      <a16:colId xmlns:a16="http://schemas.microsoft.com/office/drawing/2014/main" val="3863508548"/>
                    </a:ext>
                  </a:extLst>
                </a:gridCol>
                <a:gridCol w="524607">
                  <a:extLst>
                    <a:ext uri="{9D8B030D-6E8A-4147-A177-3AD203B41FA5}">
                      <a16:colId xmlns:a16="http://schemas.microsoft.com/office/drawing/2014/main" val="958586623"/>
                    </a:ext>
                  </a:extLst>
                </a:gridCol>
                <a:gridCol w="524607">
                  <a:extLst>
                    <a:ext uri="{9D8B030D-6E8A-4147-A177-3AD203B41FA5}">
                      <a16:colId xmlns:a16="http://schemas.microsoft.com/office/drawing/2014/main" val="875282814"/>
                    </a:ext>
                  </a:extLst>
                </a:gridCol>
                <a:gridCol w="524607">
                  <a:extLst>
                    <a:ext uri="{9D8B030D-6E8A-4147-A177-3AD203B41FA5}">
                      <a16:colId xmlns:a16="http://schemas.microsoft.com/office/drawing/2014/main" val="190223885"/>
                    </a:ext>
                  </a:extLst>
                </a:gridCol>
                <a:gridCol w="524607">
                  <a:extLst>
                    <a:ext uri="{9D8B030D-6E8A-4147-A177-3AD203B41FA5}">
                      <a16:colId xmlns:a16="http://schemas.microsoft.com/office/drawing/2014/main" val="3035380006"/>
                    </a:ext>
                  </a:extLst>
                </a:gridCol>
              </a:tblGrid>
              <a:tr h="327463">
                <a:tc>
                  <a:txBody>
                    <a:bodyPr/>
                    <a:lstStyle/>
                    <a:p>
                      <a:pPr algn="ctr"/>
                      <a:r>
                        <a:rPr lang="en-US" sz="1000" b="0">
                          <a:solidFill>
                            <a:schemeClr val="tx1">
                              <a:lumMod val="50000"/>
                              <a:lumOff val="50000"/>
                            </a:schemeClr>
                          </a:solidFill>
                          <a:latin typeface="Aptos" panose="020B0004020202020204" pitchFamily="34" charset="0"/>
                        </a:rPr>
                        <a:t>n = 151</a:t>
                      </a:r>
                    </a:p>
                  </a:txBody>
                  <a:tcPr marL="0" marR="0" marT="0" marB="0"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a:solidFill>
                            <a:schemeClr val="tx1">
                              <a:lumMod val="50000"/>
                              <a:lumOff val="50000"/>
                            </a:schemeClr>
                          </a:solidFill>
                          <a:latin typeface="Aptos" panose="020B0004020202020204" pitchFamily="34" charset="0"/>
                        </a:rPr>
                        <a:t>n = 142</a:t>
                      </a:r>
                    </a:p>
                  </a:txBody>
                  <a:tcPr marL="0" marR="0" marT="0" marB="0"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a:solidFill>
                            <a:schemeClr val="tx1">
                              <a:lumMod val="50000"/>
                              <a:lumOff val="50000"/>
                            </a:schemeClr>
                          </a:solidFill>
                          <a:latin typeface="Aptos" panose="020B0004020202020204" pitchFamily="34" charset="0"/>
                        </a:rPr>
                        <a:t>n = 146</a:t>
                      </a:r>
                    </a:p>
                  </a:txBody>
                  <a:tcPr marL="0" marR="0" marT="0" marB="0"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a:solidFill>
                            <a:schemeClr val="tx1">
                              <a:lumMod val="50000"/>
                              <a:lumOff val="50000"/>
                            </a:schemeClr>
                          </a:solidFill>
                          <a:latin typeface="Aptos" panose="020B0004020202020204" pitchFamily="34" charset="0"/>
                        </a:rPr>
                        <a:t>n = 137</a:t>
                      </a:r>
                    </a:p>
                  </a:txBody>
                  <a:tcPr marL="0" marR="0" marT="0" marB="0"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a:solidFill>
                            <a:schemeClr val="tx1">
                              <a:lumMod val="50000"/>
                              <a:lumOff val="50000"/>
                            </a:schemeClr>
                          </a:solidFill>
                          <a:latin typeface="Aptos" panose="020B0004020202020204" pitchFamily="34" charset="0"/>
                        </a:rPr>
                        <a:t>n = 126</a:t>
                      </a:r>
                    </a:p>
                  </a:txBody>
                  <a:tcPr marL="0" marR="0" marT="0" marB="0" anchor="ctr">
                    <a:noFill/>
                  </a:tcPr>
                </a:tc>
                <a:tc>
                  <a:txBody>
                    <a:bodyPr/>
                    <a:lstStyle/>
                    <a:p>
                      <a:pPr marL="0" lvl="0" indent="0" algn="ctr" defTabSz="914400">
                        <a:lnSpc>
                          <a:spcPct val="100000"/>
                        </a:lnSpc>
                        <a:spcBef>
                          <a:spcPts val="0"/>
                        </a:spcBef>
                        <a:spcAft>
                          <a:spcPts val="0"/>
                        </a:spcAft>
                        <a:buNone/>
                        <a:tabLst/>
                        <a:defRPr/>
                      </a:pPr>
                      <a:endParaRPr lang="en-US" sz="1000" b="0">
                        <a:solidFill>
                          <a:schemeClr val="tx1">
                            <a:lumMod val="50000"/>
                            <a:lumOff val="50000"/>
                          </a:schemeClr>
                        </a:solidFill>
                        <a:latin typeface="Aptos"/>
                      </a:endParaRPr>
                    </a:p>
                  </a:txBody>
                  <a:tcPr marL="0" marR="0" marT="0" marB="0"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a:solidFill>
                            <a:schemeClr val="tx1">
                              <a:lumMod val="50000"/>
                              <a:lumOff val="50000"/>
                            </a:schemeClr>
                          </a:solidFill>
                          <a:latin typeface="Aptos" panose="020B0004020202020204" pitchFamily="34" charset="0"/>
                        </a:rPr>
                        <a:t>n = 137</a:t>
                      </a:r>
                    </a:p>
                  </a:txBody>
                  <a:tcPr marL="0" marR="0" marT="0" marB="0"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a:solidFill>
                            <a:schemeClr val="tx1">
                              <a:lumMod val="50000"/>
                              <a:lumOff val="50000"/>
                            </a:schemeClr>
                          </a:solidFill>
                          <a:latin typeface="Aptos" panose="020B0004020202020204" pitchFamily="34" charset="0"/>
                        </a:rPr>
                        <a:t>n = 125</a:t>
                      </a:r>
                    </a:p>
                  </a:txBody>
                  <a:tcPr marL="0" marR="0" marT="0" marB="0"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a:solidFill>
                            <a:schemeClr val="tx1">
                              <a:lumMod val="50000"/>
                              <a:lumOff val="50000"/>
                            </a:schemeClr>
                          </a:solidFill>
                          <a:latin typeface="Aptos" panose="020B0004020202020204" pitchFamily="34" charset="0"/>
                        </a:rPr>
                        <a:t>n = 122</a:t>
                      </a:r>
                    </a:p>
                  </a:txBody>
                  <a:tcPr marL="0" marR="0" marT="0" marB="0"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a:solidFill>
                            <a:schemeClr val="tx1">
                              <a:lumMod val="50000"/>
                              <a:lumOff val="50000"/>
                            </a:schemeClr>
                          </a:solidFill>
                          <a:latin typeface="Aptos" panose="020B0004020202020204" pitchFamily="34" charset="0"/>
                        </a:rPr>
                        <a:t>n = 120</a:t>
                      </a:r>
                    </a:p>
                  </a:txBody>
                  <a:tcPr marL="0" marR="0" marT="0" marB="0"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a:solidFill>
                            <a:schemeClr val="tx1">
                              <a:lumMod val="50000"/>
                              <a:lumOff val="50000"/>
                            </a:schemeClr>
                          </a:solidFill>
                          <a:latin typeface="Aptos" panose="020B0004020202020204" pitchFamily="34" charset="0"/>
                        </a:rPr>
                        <a:t>n = 114</a:t>
                      </a:r>
                    </a:p>
                  </a:txBody>
                  <a:tcPr marL="0" marR="0" marT="0" marB="0"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a:solidFill>
                            <a:schemeClr val="tx1">
                              <a:lumMod val="50000"/>
                              <a:lumOff val="50000"/>
                            </a:schemeClr>
                          </a:solidFill>
                          <a:latin typeface="Aptos" panose="020B0004020202020204" pitchFamily="34" charset="0"/>
                        </a:rPr>
                        <a:t>n = 128</a:t>
                      </a:r>
                    </a:p>
                  </a:txBody>
                  <a:tcPr marL="0" marR="0" marT="0" marB="0"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a:solidFill>
                            <a:schemeClr val="tx1">
                              <a:lumMod val="50000"/>
                              <a:lumOff val="50000"/>
                            </a:schemeClr>
                          </a:solidFill>
                          <a:latin typeface="Aptos" panose="020B0004020202020204" pitchFamily="34" charset="0"/>
                        </a:rPr>
                        <a:t>n = 119</a:t>
                      </a:r>
                    </a:p>
                  </a:txBody>
                  <a:tcPr marL="0" marR="0" marT="0" marB="0" anchor="ctr">
                    <a:noFill/>
                  </a:tcPr>
                </a:tc>
                <a:extLst>
                  <a:ext uri="{0D108BD9-81ED-4DB2-BD59-A6C34878D82A}">
                    <a16:rowId xmlns:a16="http://schemas.microsoft.com/office/drawing/2014/main" val="2130739212"/>
                  </a:ext>
                </a:extLst>
              </a:tr>
            </a:tbl>
          </a:graphicData>
        </a:graphic>
      </p:graphicFrame>
      <p:sp>
        <p:nvSpPr>
          <p:cNvPr id="2" name="Rectangle 1">
            <a:extLst>
              <a:ext uri="{FF2B5EF4-FFF2-40B4-BE49-F238E27FC236}">
                <a16:creationId xmlns:a16="http://schemas.microsoft.com/office/drawing/2014/main" id="{791BBFA3-675F-B189-4FB6-FDA77F4F37B7}"/>
              </a:ext>
            </a:extLst>
          </p:cNvPr>
          <p:cNvSpPr/>
          <p:nvPr/>
        </p:nvSpPr>
        <p:spPr>
          <a:xfrm>
            <a:off x="8114427" y="970156"/>
            <a:ext cx="3836750" cy="365760"/>
          </a:xfrm>
          <a:prstGeom prst="rect">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a:latin typeface="Aptos" panose="020B0004020202020204" pitchFamily="34" charset="0"/>
              </a:rPr>
              <a:t>Why this matters</a:t>
            </a:r>
          </a:p>
        </p:txBody>
      </p:sp>
      <p:sp>
        <p:nvSpPr>
          <p:cNvPr id="9" name="Rectangle 8">
            <a:extLst>
              <a:ext uri="{FF2B5EF4-FFF2-40B4-BE49-F238E27FC236}">
                <a16:creationId xmlns:a16="http://schemas.microsoft.com/office/drawing/2014/main" id="{FCB08943-317E-0CBF-A374-2E064AA7E607}"/>
              </a:ext>
            </a:extLst>
          </p:cNvPr>
          <p:cNvSpPr/>
          <p:nvPr/>
        </p:nvSpPr>
        <p:spPr>
          <a:xfrm>
            <a:off x="8114427" y="1347136"/>
            <a:ext cx="3836750" cy="2011680"/>
          </a:xfrm>
          <a:prstGeom prst="rect">
            <a:avLst/>
          </a:prstGeom>
          <a:solidFill>
            <a:schemeClr val="accent1">
              <a:lumMod val="40000"/>
              <a:lumOff val="60000"/>
            </a:schemeClr>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lIns="91440" tIns="91440" rIns="91440" bIns="91440" rtlCol="0" anchor="t"/>
          <a:lstStyle/>
          <a:p>
            <a:r>
              <a:rPr lang="en-US" sz="1200">
                <a:solidFill>
                  <a:schemeClr val="tx1"/>
                </a:solidFill>
                <a:latin typeface="Aptos"/>
              </a:rPr>
              <a:t>For children separated from a parent’s care, initial placement with kin can create more consistency and stability by allowing them to be cared for by familiar adults who may already play active roles in their lives. It can also be challenging to maintain momentum around continued kin search efforts after an initial placement has been made. In cases where a potential kin placement is later identified, children experience a disruption that could have been avoided by placing with kin up front. </a:t>
            </a:r>
            <a:endParaRPr lang="en-US" sz="1200">
              <a:solidFill>
                <a:schemeClr val="tx1"/>
              </a:solidFill>
              <a:latin typeface="Aptos" panose="020B0004020202020204" pitchFamily="34" charset="0"/>
            </a:endParaRPr>
          </a:p>
        </p:txBody>
      </p:sp>
      <p:sp>
        <p:nvSpPr>
          <p:cNvPr id="12" name="Rectangle 11">
            <a:extLst>
              <a:ext uri="{FF2B5EF4-FFF2-40B4-BE49-F238E27FC236}">
                <a16:creationId xmlns:a16="http://schemas.microsoft.com/office/drawing/2014/main" id="{87BD7DF7-1D81-753A-DA59-B4E77F207A93}"/>
              </a:ext>
            </a:extLst>
          </p:cNvPr>
          <p:cNvSpPr/>
          <p:nvPr/>
        </p:nvSpPr>
        <p:spPr>
          <a:xfrm>
            <a:off x="8114427" y="3497736"/>
            <a:ext cx="3836750" cy="365760"/>
          </a:xfrm>
          <a:prstGeom prst="rect">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a:latin typeface="Aptos" panose="020B0004020202020204" pitchFamily="34" charset="0"/>
              </a:rPr>
              <a:t>Questions for discussion</a:t>
            </a:r>
          </a:p>
        </p:txBody>
      </p:sp>
      <p:sp>
        <p:nvSpPr>
          <p:cNvPr id="13" name="Rectangle 12">
            <a:extLst>
              <a:ext uri="{FF2B5EF4-FFF2-40B4-BE49-F238E27FC236}">
                <a16:creationId xmlns:a16="http://schemas.microsoft.com/office/drawing/2014/main" id="{CB8D6445-56A3-52DB-D4EC-4661C6CC9C41}"/>
              </a:ext>
            </a:extLst>
          </p:cNvPr>
          <p:cNvSpPr/>
          <p:nvPr/>
        </p:nvSpPr>
        <p:spPr>
          <a:xfrm>
            <a:off x="8114428" y="3863496"/>
            <a:ext cx="3836750" cy="2331720"/>
          </a:xfrm>
          <a:prstGeom prst="rect">
            <a:avLst/>
          </a:prstGeom>
          <a:solidFill>
            <a:schemeClr val="bg2">
              <a:lumMod val="20000"/>
              <a:lumOff val="80000"/>
            </a:schemeClr>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tIns="91440" bIns="91440" rtlCol="0" anchor="t"/>
          <a:lstStyle/>
          <a:p>
            <a:pPr marL="230188" indent="-230188">
              <a:spcAft>
                <a:spcPts val="400"/>
              </a:spcAft>
              <a:buFont typeface="Arial" panose="020B0604020202020204" pitchFamily="34" charset="0"/>
              <a:buChar char="•"/>
            </a:pPr>
            <a:r>
              <a:rPr lang="en-US" sz="1200">
                <a:solidFill>
                  <a:schemeClr val="tx1"/>
                </a:solidFill>
                <a:latin typeface="Aptos" panose="020B0004020202020204" pitchFamily="34" charset="0"/>
              </a:rPr>
              <a:t>What factors may be contributing to these trends? </a:t>
            </a:r>
            <a:r>
              <a:rPr lang="en-US" sz="1200" i="1">
                <a:solidFill>
                  <a:schemeClr val="tx1"/>
                </a:solidFill>
                <a:latin typeface="Aptos" panose="020B0004020202020204" pitchFamily="34" charset="0"/>
              </a:rPr>
              <a:t>You might consider policy, protocols, and practices related to upfront kin search and engagement.</a:t>
            </a:r>
            <a:endParaRPr lang="en-US" sz="1200">
              <a:solidFill>
                <a:schemeClr val="tx1"/>
              </a:solidFill>
              <a:latin typeface="Aptos" panose="020B0004020202020204" pitchFamily="34" charset="0"/>
            </a:endParaRPr>
          </a:p>
          <a:p>
            <a:pPr marL="230188" indent="-230188">
              <a:spcAft>
                <a:spcPts val="400"/>
              </a:spcAft>
              <a:buFont typeface="Arial" panose="020B0604020202020204" pitchFamily="34" charset="0"/>
              <a:buChar char="•"/>
            </a:pPr>
            <a:r>
              <a:rPr lang="en-US" sz="1200">
                <a:solidFill>
                  <a:schemeClr val="tx1"/>
                </a:solidFill>
                <a:latin typeface="Aptos" panose="020B0004020202020204" pitchFamily="34" charset="0"/>
              </a:rPr>
              <a:t>Are new practices we have implemented contributing to improved initial placement rates? </a:t>
            </a:r>
          </a:p>
          <a:p>
            <a:pPr marL="230188" indent="-230188">
              <a:spcAft>
                <a:spcPts val="400"/>
              </a:spcAft>
              <a:buFont typeface="Arial" panose="020B0604020202020204" pitchFamily="34" charset="0"/>
              <a:buChar char="•"/>
            </a:pPr>
            <a:r>
              <a:rPr lang="en-US" sz="1200">
                <a:solidFill>
                  <a:schemeClr val="tx1"/>
                </a:solidFill>
                <a:latin typeface="Aptos" panose="020B0004020202020204" pitchFamily="34" charset="0"/>
              </a:rPr>
              <a:t>What barriers make it challenging to place children with kin from the start? What strategies may help to further address those barriers?</a:t>
            </a:r>
          </a:p>
          <a:p>
            <a:pPr marL="230188" indent="-230188">
              <a:spcAft>
                <a:spcPts val="400"/>
              </a:spcAft>
              <a:buFont typeface="Arial" panose="020B0604020202020204" pitchFamily="34" charset="0"/>
              <a:buChar char="•"/>
            </a:pPr>
            <a:r>
              <a:rPr lang="en-US" sz="1200">
                <a:solidFill>
                  <a:schemeClr val="tx1"/>
                </a:solidFill>
                <a:latin typeface="Aptos" panose="020B0004020202020204" pitchFamily="34" charset="0"/>
              </a:rPr>
              <a:t>What follow-up may help us determine the most promising next action steps for improving initial placement rates? </a:t>
            </a:r>
          </a:p>
        </p:txBody>
      </p:sp>
      <p:sp>
        <p:nvSpPr>
          <p:cNvPr id="3" name="Rectangle 2">
            <a:extLst>
              <a:ext uri="{FF2B5EF4-FFF2-40B4-BE49-F238E27FC236}">
                <a16:creationId xmlns:a16="http://schemas.microsoft.com/office/drawing/2014/main" id="{3BFE0C1F-58D9-64D2-D4CC-0674111B68F3}"/>
              </a:ext>
            </a:extLst>
          </p:cNvPr>
          <p:cNvSpPr/>
          <p:nvPr/>
        </p:nvSpPr>
        <p:spPr>
          <a:xfrm>
            <a:off x="1121913" y="1229820"/>
            <a:ext cx="2583479" cy="830760"/>
          </a:xfrm>
          <a:prstGeom prst="rect">
            <a:avLst/>
          </a:prstGeom>
          <a:solidFill>
            <a:schemeClr val="bg1">
              <a:lumMod val="85000"/>
            </a:schemeClr>
          </a:solidFill>
          <a:ln w="9525">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i="1">
                <a:solidFill>
                  <a:schemeClr val="tx1"/>
                </a:solidFill>
                <a:latin typeface="Aptos" panose="020B0004020202020204" pitchFamily="34" charset="0"/>
              </a:rPr>
              <a:t>How to read this chart</a:t>
            </a:r>
            <a:r>
              <a:rPr lang="en-US" sz="1200">
                <a:solidFill>
                  <a:schemeClr val="tx1"/>
                </a:solidFill>
                <a:latin typeface="Aptos" panose="020B0004020202020204" pitchFamily="34" charset="0"/>
              </a:rPr>
              <a:t>: Among children entering care in the second quarter of 2024, 58% were placed with kin as their first placement. </a:t>
            </a:r>
          </a:p>
        </p:txBody>
      </p:sp>
      <p:sp>
        <p:nvSpPr>
          <p:cNvPr id="7" name="TextBox 6">
            <a:extLst>
              <a:ext uri="{FF2B5EF4-FFF2-40B4-BE49-F238E27FC236}">
                <a16:creationId xmlns:a16="http://schemas.microsoft.com/office/drawing/2014/main" id="{563952C6-F24B-DFB0-CA2C-E6072236ED72}"/>
              </a:ext>
            </a:extLst>
          </p:cNvPr>
          <p:cNvSpPr txBox="1"/>
          <p:nvPr/>
        </p:nvSpPr>
        <p:spPr>
          <a:xfrm>
            <a:off x="1639342" y="3441040"/>
            <a:ext cx="5955258" cy="523220"/>
          </a:xfrm>
          <a:prstGeom prst="rect">
            <a:avLst/>
          </a:prstGeom>
          <a:noFill/>
        </p:spPr>
        <p:txBody>
          <a:bodyPr wrap="square" rtlCol="0">
            <a:spAutoFit/>
          </a:bodyPr>
          <a:lstStyle/>
          <a:p>
            <a:pPr algn="ctr"/>
            <a:r>
              <a:rPr lang="en-US" sz="1600">
                <a:solidFill>
                  <a:schemeClr val="bg1">
                    <a:lumMod val="65000"/>
                  </a:schemeClr>
                </a:solidFill>
                <a:latin typeface="Aptos" panose="020B0004020202020204" pitchFamily="34" charset="0"/>
              </a:rPr>
              <a:t>ILLUSTRATIVE DATA</a:t>
            </a:r>
          </a:p>
          <a:p>
            <a:pPr algn="ctr"/>
            <a:r>
              <a:rPr lang="en-US" sz="1200" i="1">
                <a:solidFill>
                  <a:schemeClr val="bg1">
                    <a:lumMod val="65000"/>
                  </a:schemeClr>
                </a:solidFill>
                <a:latin typeface="Aptos" panose="020B0004020202020204" pitchFamily="34" charset="0"/>
              </a:rPr>
              <a:t>Right click on numbers to “edit data” and for tips to customize for your jurisdiction </a:t>
            </a:r>
          </a:p>
        </p:txBody>
      </p:sp>
    </p:spTree>
    <p:extLst>
      <p:ext uri="{BB962C8B-B14F-4D97-AF65-F5344CB8AC3E}">
        <p14:creationId xmlns:p14="http://schemas.microsoft.com/office/powerpoint/2010/main" val="30068592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9B94392-C243-A9D5-4A4B-133BEBC22C0E}"/>
              </a:ext>
            </a:extLst>
          </p:cNvPr>
          <p:cNvSpPr>
            <a:spLocks noGrp="1"/>
          </p:cNvSpPr>
          <p:nvPr>
            <p:ph type="title"/>
          </p:nvPr>
        </p:nvSpPr>
        <p:spPr>
          <a:xfrm>
            <a:off x="599535" y="267419"/>
            <a:ext cx="11468639" cy="538939"/>
          </a:xfrm>
        </p:spPr>
        <p:txBody>
          <a:bodyPr/>
          <a:lstStyle/>
          <a:p>
            <a:r>
              <a:rPr lang="en-US" sz="3000">
                <a:latin typeface="Aptos" panose="020B0004020202020204" pitchFamily="34" charset="0"/>
              </a:rPr>
              <a:t>Placement stability |</a:t>
            </a:r>
            <a:r>
              <a:rPr lang="en-US" sz="1800">
                <a:latin typeface="Aptos" panose="020B0004020202020204" pitchFamily="34" charset="0"/>
              </a:rPr>
              <a:t> </a:t>
            </a:r>
            <a:r>
              <a:rPr lang="en-US" sz="1700" b="0" i="1">
                <a:latin typeface="Aptos" panose="020B0004020202020204" pitchFamily="34" charset="0"/>
              </a:rPr>
              <a:t>% of children remaining in initial placement setting 1, 3, 6 months after entry to care</a:t>
            </a:r>
            <a:endParaRPr lang="en-US" sz="1700">
              <a:latin typeface="Aptos" panose="020B0004020202020204" pitchFamily="34" charset="0"/>
            </a:endParaRPr>
          </a:p>
        </p:txBody>
      </p:sp>
      <p:sp>
        <p:nvSpPr>
          <p:cNvPr id="5" name="Slide Number Placeholder 4">
            <a:extLst>
              <a:ext uri="{FF2B5EF4-FFF2-40B4-BE49-F238E27FC236}">
                <a16:creationId xmlns:a16="http://schemas.microsoft.com/office/drawing/2014/main" id="{356BA955-930C-1159-4FC5-F9A4EE9CAFDF}"/>
              </a:ext>
            </a:extLst>
          </p:cNvPr>
          <p:cNvSpPr>
            <a:spLocks noGrp="1"/>
          </p:cNvSpPr>
          <p:nvPr>
            <p:ph type="sldNum" sz="quarter" idx="12"/>
          </p:nvPr>
        </p:nvSpPr>
        <p:spPr/>
        <p:txBody>
          <a:bodyPr/>
          <a:lstStyle/>
          <a:p>
            <a:fld id="{7B8B4CB5-6F71-40EF-BF8A-0556FABA82B2}" type="slidenum">
              <a:rPr lang="en-US" smtClean="0">
                <a:latin typeface="Aptos" panose="020B0004020202020204" pitchFamily="34" charset="0"/>
              </a:rPr>
              <a:pPr/>
              <a:t>5</a:t>
            </a:fld>
            <a:endParaRPr lang="en-US">
              <a:latin typeface="Aptos" panose="020B0004020202020204" pitchFamily="34" charset="0"/>
            </a:endParaRPr>
          </a:p>
        </p:txBody>
      </p:sp>
      <p:graphicFrame>
        <p:nvGraphicFramePr>
          <p:cNvPr id="2" name="Chart 1">
            <a:extLst>
              <a:ext uri="{FF2B5EF4-FFF2-40B4-BE49-F238E27FC236}">
                <a16:creationId xmlns:a16="http://schemas.microsoft.com/office/drawing/2014/main" id="{734C1A96-87FE-F881-ACB7-5F53AB697ED5}"/>
              </a:ext>
            </a:extLst>
          </p:cNvPr>
          <p:cNvGraphicFramePr/>
          <p:nvPr>
            <p:extLst>
              <p:ext uri="{D42A27DB-BD31-4B8C-83A1-F6EECF244321}">
                <p14:modId xmlns:p14="http://schemas.microsoft.com/office/powerpoint/2010/main" val="2962700547"/>
              </p:ext>
            </p:extLst>
          </p:nvPr>
        </p:nvGraphicFramePr>
        <p:xfrm>
          <a:off x="456659" y="970156"/>
          <a:ext cx="7498080" cy="5029201"/>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8">
            <a:extLst>
              <a:ext uri="{FF2B5EF4-FFF2-40B4-BE49-F238E27FC236}">
                <a16:creationId xmlns:a16="http://schemas.microsoft.com/office/drawing/2014/main" id="{F455D991-67ED-F6F8-15E0-E901D5CCDA57}"/>
              </a:ext>
            </a:extLst>
          </p:cNvPr>
          <p:cNvSpPr/>
          <p:nvPr/>
        </p:nvSpPr>
        <p:spPr>
          <a:xfrm>
            <a:off x="8114427" y="970156"/>
            <a:ext cx="3836751" cy="365760"/>
          </a:xfrm>
          <a:prstGeom prst="rect">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a:latin typeface="Aptos" panose="020B0004020202020204" pitchFamily="34" charset="0"/>
              </a:rPr>
              <a:t>Why this matters</a:t>
            </a:r>
          </a:p>
        </p:txBody>
      </p:sp>
      <p:sp>
        <p:nvSpPr>
          <p:cNvPr id="10" name="Rectangle 9">
            <a:extLst>
              <a:ext uri="{FF2B5EF4-FFF2-40B4-BE49-F238E27FC236}">
                <a16:creationId xmlns:a16="http://schemas.microsoft.com/office/drawing/2014/main" id="{7370F277-B602-FC07-2865-9259A3359007}"/>
              </a:ext>
            </a:extLst>
          </p:cNvPr>
          <p:cNvSpPr/>
          <p:nvPr/>
        </p:nvSpPr>
        <p:spPr>
          <a:xfrm>
            <a:off x="8114427" y="1335916"/>
            <a:ext cx="3836751" cy="1593759"/>
          </a:xfrm>
          <a:prstGeom prst="rect">
            <a:avLst/>
          </a:prstGeom>
          <a:solidFill>
            <a:schemeClr val="accent1">
              <a:lumMod val="40000"/>
              <a:lumOff val="60000"/>
            </a:schemeClr>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tIns="91440" bIns="91440" rtlCol="0" anchor="t"/>
          <a:lstStyle/>
          <a:p>
            <a:r>
              <a:rPr lang="en-US" sz="1200" b="0" i="0">
                <a:solidFill>
                  <a:srgbClr val="000000"/>
                </a:solidFill>
                <a:effectLst/>
                <a:latin typeface="Aptos" panose="020B0004020202020204" pitchFamily="34" charset="0"/>
              </a:rPr>
              <a:t>Research indicates that children placed with kin are less likely to experience placement changes while in care. Even so, we know that kin caregivers rarely have the benefit of significant preparation time before placement. These caregivers may benefit from additional support navigating various new challenges and complex logistics of the child protection and other systems. </a:t>
            </a:r>
            <a:endParaRPr lang="en-US" sz="1200">
              <a:solidFill>
                <a:schemeClr val="tx1"/>
              </a:solidFill>
              <a:latin typeface="Aptos" panose="020B0004020202020204" pitchFamily="34" charset="0"/>
            </a:endParaRPr>
          </a:p>
        </p:txBody>
      </p:sp>
      <p:sp>
        <p:nvSpPr>
          <p:cNvPr id="11" name="Rectangle 10">
            <a:extLst>
              <a:ext uri="{FF2B5EF4-FFF2-40B4-BE49-F238E27FC236}">
                <a16:creationId xmlns:a16="http://schemas.microsoft.com/office/drawing/2014/main" id="{1C705158-5040-09DD-B4D2-B946C653C127}"/>
              </a:ext>
            </a:extLst>
          </p:cNvPr>
          <p:cNvSpPr/>
          <p:nvPr/>
        </p:nvSpPr>
        <p:spPr>
          <a:xfrm>
            <a:off x="8114427" y="3076568"/>
            <a:ext cx="3836751" cy="365760"/>
          </a:xfrm>
          <a:prstGeom prst="rect">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a:latin typeface="Aptos" panose="020B0004020202020204" pitchFamily="34" charset="0"/>
              </a:rPr>
              <a:t>Questions for discussion</a:t>
            </a:r>
          </a:p>
        </p:txBody>
      </p:sp>
      <p:sp>
        <p:nvSpPr>
          <p:cNvPr id="12" name="Rectangle 11">
            <a:extLst>
              <a:ext uri="{FF2B5EF4-FFF2-40B4-BE49-F238E27FC236}">
                <a16:creationId xmlns:a16="http://schemas.microsoft.com/office/drawing/2014/main" id="{CE2C5C4E-4A4A-206B-1F57-D878F322527C}"/>
              </a:ext>
            </a:extLst>
          </p:cNvPr>
          <p:cNvSpPr/>
          <p:nvPr/>
        </p:nvSpPr>
        <p:spPr>
          <a:xfrm>
            <a:off x="8114428" y="3442328"/>
            <a:ext cx="3836751" cy="2672722"/>
          </a:xfrm>
          <a:prstGeom prst="rect">
            <a:avLst/>
          </a:prstGeom>
          <a:solidFill>
            <a:schemeClr val="bg2">
              <a:lumMod val="20000"/>
              <a:lumOff val="80000"/>
            </a:schemeClr>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tIns="91440" bIns="91440" rtlCol="0" anchor="t"/>
          <a:lstStyle/>
          <a:p>
            <a:pPr marL="230188" indent="-230188">
              <a:spcAft>
                <a:spcPts val="400"/>
              </a:spcAft>
              <a:buFont typeface="Arial" panose="020B0604020202020204" pitchFamily="34" charset="0"/>
              <a:buChar char="•"/>
            </a:pPr>
            <a:r>
              <a:rPr lang="en-US" sz="1200">
                <a:solidFill>
                  <a:schemeClr val="tx1"/>
                </a:solidFill>
                <a:latin typeface="Aptos" panose="020B0004020202020204" pitchFamily="34" charset="0"/>
              </a:rPr>
              <a:t>Are children experiencing greater stability when placed with kin? </a:t>
            </a:r>
          </a:p>
          <a:p>
            <a:pPr marL="230188" indent="-230188">
              <a:spcAft>
                <a:spcPts val="400"/>
              </a:spcAft>
              <a:buFont typeface="Arial" panose="020B0604020202020204" pitchFamily="34" charset="0"/>
              <a:buChar char="•"/>
            </a:pPr>
            <a:r>
              <a:rPr lang="en-US" sz="1200">
                <a:solidFill>
                  <a:schemeClr val="tx1"/>
                </a:solidFill>
                <a:latin typeface="Aptos" panose="020B0004020202020204" pitchFamily="34" charset="0"/>
              </a:rPr>
              <a:t>Are there specific moments when placements seem more likely to break down where we can be more proactive in offering support to caregivers? </a:t>
            </a:r>
            <a:endParaRPr lang="en-US" sz="1200" i="1">
              <a:solidFill>
                <a:schemeClr val="tx1"/>
              </a:solidFill>
              <a:latin typeface="Aptos" panose="020B0004020202020204" pitchFamily="34" charset="0"/>
            </a:endParaRPr>
          </a:p>
          <a:p>
            <a:pPr marL="230188" indent="-230188">
              <a:spcAft>
                <a:spcPts val="400"/>
              </a:spcAft>
              <a:buFont typeface="Arial" panose="020B0604020202020204" pitchFamily="34" charset="0"/>
              <a:buChar char="•"/>
            </a:pPr>
            <a:r>
              <a:rPr lang="en-US" sz="1200">
                <a:solidFill>
                  <a:schemeClr val="tx1"/>
                </a:solidFill>
                <a:latin typeface="Aptos" panose="020B0004020202020204" pitchFamily="34" charset="0"/>
              </a:rPr>
              <a:t>What are the biggest needs or challenges caregivers may be facing that may lead placements to break down, and what can we do differently to address those needs? </a:t>
            </a:r>
          </a:p>
          <a:p>
            <a:pPr marL="230188" indent="-230188">
              <a:spcAft>
                <a:spcPts val="400"/>
              </a:spcAft>
              <a:buFont typeface="Arial" panose="020B0604020202020204" pitchFamily="34" charset="0"/>
              <a:buChar char="•"/>
            </a:pPr>
            <a:r>
              <a:rPr lang="en-US" sz="1200">
                <a:solidFill>
                  <a:schemeClr val="tx1"/>
                </a:solidFill>
                <a:latin typeface="Aptos" panose="020B0004020202020204" pitchFamily="34" charset="0"/>
              </a:rPr>
              <a:t>What follow-up may help us determine the most promising next action steps for improving placement stability? </a:t>
            </a:r>
          </a:p>
          <a:p>
            <a:pPr marL="230188" indent="-230188">
              <a:spcAft>
                <a:spcPts val="400"/>
              </a:spcAft>
              <a:buFont typeface="Arial" panose="020B0604020202020204" pitchFamily="34" charset="0"/>
              <a:buChar char="•"/>
            </a:pPr>
            <a:endParaRPr lang="en-US" sz="1200">
              <a:latin typeface="Aptos" panose="020B0004020202020204" pitchFamily="34" charset="0"/>
            </a:endParaRPr>
          </a:p>
        </p:txBody>
      </p:sp>
      <p:graphicFrame>
        <p:nvGraphicFramePr>
          <p:cNvPr id="13" name="Table 12">
            <a:extLst>
              <a:ext uri="{FF2B5EF4-FFF2-40B4-BE49-F238E27FC236}">
                <a16:creationId xmlns:a16="http://schemas.microsoft.com/office/drawing/2014/main" id="{78B90BA8-0FCA-A454-4F1A-A053F8C50398}"/>
              </a:ext>
            </a:extLst>
          </p:cNvPr>
          <p:cNvGraphicFramePr>
            <a:graphicFrameLocks noGrp="1"/>
          </p:cNvGraphicFramePr>
          <p:nvPr>
            <p:extLst>
              <p:ext uri="{D42A27DB-BD31-4B8C-83A1-F6EECF244321}">
                <p14:modId xmlns:p14="http://schemas.microsoft.com/office/powerpoint/2010/main" val="602277933"/>
              </p:ext>
            </p:extLst>
          </p:nvPr>
        </p:nvGraphicFramePr>
        <p:xfrm>
          <a:off x="1027996" y="5939522"/>
          <a:ext cx="6802350" cy="327463"/>
        </p:xfrm>
        <a:graphic>
          <a:graphicData uri="http://schemas.openxmlformats.org/drawingml/2006/table">
            <a:tbl>
              <a:tblPr firstRow="1" bandRow="1">
                <a:tableStyleId>{5C22544A-7EE6-4342-B048-85BDC9FD1C3A}</a:tableStyleId>
              </a:tblPr>
              <a:tblGrid>
                <a:gridCol w="3401175">
                  <a:extLst>
                    <a:ext uri="{9D8B030D-6E8A-4147-A177-3AD203B41FA5}">
                      <a16:colId xmlns:a16="http://schemas.microsoft.com/office/drawing/2014/main" val="1205240371"/>
                    </a:ext>
                  </a:extLst>
                </a:gridCol>
                <a:gridCol w="3401175">
                  <a:extLst>
                    <a:ext uri="{9D8B030D-6E8A-4147-A177-3AD203B41FA5}">
                      <a16:colId xmlns:a16="http://schemas.microsoft.com/office/drawing/2014/main" val="3863508548"/>
                    </a:ext>
                  </a:extLst>
                </a:gridCol>
              </a:tblGrid>
              <a:tr h="32746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0">
                          <a:solidFill>
                            <a:schemeClr val="tx1">
                              <a:lumMod val="50000"/>
                              <a:lumOff val="50000"/>
                            </a:schemeClr>
                          </a:solidFill>
                          <a:latin typeface="Aptos" panose="020B0004020202020204" pitchFamily="34" charset="0"/>
                        </a:rPr>
                        <a:t>n =  139</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0">
                          <a:solidFill>
                            <a:schemeClr val="tx1">
                              <a:lumMod val="50000"/>
                              <a:lumOff val="50000"/>
                            </a:schemeClr>
                          </a:solidFill>
                          <a:latin typeface="Aptos" panose="020B0004020202020204" pitchFamily="34" charset="0"/>
                        </a:rPr>
                        <a:t>n = 78</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30739212"/>
                  </a:ext>
                </a:extLst>
              </a:tr>
            </a:tbl>
          </a:graphicData>
        </a:graphic>
      </p:graphicFrame>
      <p:graphicFrame>
        <p:nvGraphicFramePr>
          <p:cNvPr id="3" name="Table 2">
            <a:extLst>
              <a:ext uri="{FF2B5EF4-FFF2-40B4-BE49-F238E27FC236}">
                <a16:creationId xmlns:a16="http://schemas.microsoft.com/office/drawing/2014/main" id="{806061DA-A63F-A26A-7967-9D0404E3E161}"/>
              </a:ext>
            </a:extLst>
          </p:cNvPr>
          <p:cNvGraphicFramePr>
            <a:graphicFrameLocks noGrp="1"/>
          </p:cNvGraphicFramePr>
          <p:nvPr>
            <p:extLst>
              <p:ext uri="{D42A27DB-BD31-4B8C-83A1-F6EECF244321}">
                <p14:modId xmlns:p14="http://schemas.microsoft.com/office/powerpoint/2010/main" val="2547543708"/>
              </p:ext>
            </p:extLst>
          </p:nvPr>
        </p:nvGraphicFramePr>
        <p:xfrm>
          <a:off x="1371594" y="5344431"/>
          <a:ext cx="2743200" cy="327463"/>
        </p:xfrm>
        <a:graphic>
          <a:graphicData uri="http://schemas.openxmlformats.org/drawingml/2006/table">
            <a:tbl>
              <a:tblPr firstRow="1" bandRow="1">
                <a:tableStyleId>{5C22544A-7EE6-4342-B048-85BDC9FD1C3A}</a:tableStyleId>
              </a:tblPr>
              <a:tblGrid>
                <a:gridCol w="914400">
                  <a:extLst>
                    <a:ext uri="{9D8B030D-6E8A-4147-A177-3AD203B41FA5}">
                      <a16:colId xmlns:a16="http://schemas.microsoft.com/office/drawing/2014/main" val="1205240371"/>
                    </a:ext>
                  </a:extLst>
                </a:gridCol>
                <a:gridCol w="914400">
                  <a:extLst>
                    <a:ext uri="{9D8B030D-6E8A-4147-A177-3AD203B41FA5}">
                      <a16:colId xmlns:a16="http://schemas.microsoft.com/office/drawing/2014/main" val="1617751422"/>
                    </a:ext>
                  </a:extLst>
                </a:gridCol>
                <a:gridCol w="914400">
                  <a:extLst>
                    <a:ext uri="{9D8B030D-6E8A-4147-A177-3AD203B41FA5}">
                      <a16:colId xmlns:a16="http://schemas.microsoft.com/office/drawing/2014/main" val="3863508548"/>
                    </a:ext>
                  </a:extLst>
                </a:gridCol>
              </a:tblGrid>
              <a:tr h="32746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1">
                          <a:solidFill>
                            <a:schemeClr val="bg1"/>
                          </a:solidFill>
                          <a:latin typeface="Aptos" panose="020B0004020202020204" pitchFamily="34" charset="0"/>
                        </a:rPr>
                        <a:t>1 month</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1">
                          <a:solidFill>
                            <a:schemeClr val="bg1"/>
                          </a:solidFill>
                          <a:latin typeface="Aptos" panose="020B0004020202020204" pitchFamily="34" charset="0"/>
                        </a:rPr>
                        <a:t>3 months</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1">
                          <a:solidFill>
                            <a:schemeClr val="bg1"/>
                          </a:solidFill>
                          <a:latin typeface="Aptos" panose="020B0004020202020204" pitchFamily="34" charset="0"/>
                        </a:rPr>
                        <a:t>6 months</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30739212"/>
                  </a:ext>
                </a:extLst>
              </a:tr>
            </a:tbl>
          </a:graphicData>
        </a:graphic>
      </p:graphicFrame>
      <p:graphicFrame>
        <p:nvGraphicFramePr>
          <p:cNvPr id="4" name="Table 3">
            <a:extLst>
              <a:ext uri="{FF2B5EF4-FFF2-40B4-BE49-F238E27FC236}">
                <a16:creationId xmlns:a16="http://schemas.microsoft.com/office/drawing/2014/main" id="{59FD5DE7-F2E6-EA64-64E1-05391E880C62}"/>
              </a:ext>
            </a:extLst>
          </p:cNvPr>
          <p:cNvGraphicFramePr>
            <a:graphicFrameLocks noGrp="1"/>
          </p:cNvGraphicFramePr>
          <p:nvPr>
            <p:extLst>
              <p:ext uri="{D42A27DB-BD31-4B8C-83A1-F6EECF244321}">
                <p14:modId xmlns:p14="http://schemas.microsoft.com/office/powerpoint/2010/main" val="3448337957"/>
              </p:ext>
            </p:extLst>
          </p:nvPr>
        </p:nvGraphicFramePr>
        <p:xfrm>
          <a:off x="4758927" y="5326287"/>
          <a:ext cx="2743200" cy="327463"/>
        </p:xfrm>
        <a:graphic>
          <a:graphicData uri="http://schemas.openxmlformats.org/drawingml/2006/table">
            <a:tbl>
              <a:tblPr firstRow="1" bandRow="1">
                <a:tableStyleId>{5C22544A-7EE6-4342-B048-85BDC9FD1C3A}</a:tableStyleId>
              </a:tblPr>
              <a:tblGrid>
                <a:gridCol w="914400">
                  <a:extLst>
                    <a:ext uri="{9D8B030D-6E8A-4147-A177-3AD203B41FA5}">
                      <a16:colId xmlns:a16="http://schemas.microsoft.com/office/drawing/2014/main" val="1205240371"/>
                    </a:ext>
                  </a:extLst>
                </a:gridCol>
                <a:gridCol w="914400">
                  <a:extLst>
                    <a:ext uri="{9D8B030D-6E8A-4147-A177-3AD203B41FA5}">
                      <a16:colId xmlns:a16="http://schemas.microsoft.com/office/drawing/2014/main" val="1617751422"/>
                    </a:ext>
                  </a:extLst>
                </a:gridCol>
                <a:gridCol w="914400">
                  <a:extLst>
                    <a:ext uri="{9D8B030D-6E8A-4147-A177-3AD203B41FA5}">
                      <a16:colId xmlns:a16="http://schemas.microsoft.com/office/drawing/2014/main" val="3863508548"/>
                    </a:ext>
                  </a:extLst>
                </a:gridCol>
              </a:tblGrid>
              <a:tr h="32746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1">
                          <a:solidFill>
                            <a:schemeClr val="bg1"/>
                          </a:solidFill>
                          <a:latin typeface="Aptos" panose="020B0004020202020204" pitchFamily="34" charset="0"/>
                        </a:rPr>
                        <a:t>1 month</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1">
                          <a:solidFill>
                            <a:schemeClr val="bg1"/>
                          </a:solidFill>
                          <a:latin typeface="Aptos" panose="020B0004020202020204" pitchFamily="34" charset="0"/>
                        </a:rPr>
                        <a:t>3 months</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1">
                          <a:solidFill>
                            <a:schemeClr val="bg1"/>
                          </a:solidFill>
                          <a:latin typeface="Aptos" panose="020B0004020202020204" pitchFamily="34" charset="0"/>
                        </a:rPr>
                        <a:t>6 months</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30739212"/>
                  </a:ext>
                </a:extLst>
              </a:tr>
            </a:tbl>
          </a:graphicData>
        </a:graphic>
      </p:graphicFrame>
      <p:sp>
        <p:nvSpPr>
          <p:cNvPr id="7" name="Rectangle 6">
            <a:extLst>
              <a:ext uri="{FF2B5EF4-FFF2-40B4-BE49-F238E27FC236}">
                <a16:creationId xmlns:a16="http://schemas.microsoft.com/office/drawing/2014/main" id="{8DB35266-D400-A7E2-1C9C-E0D3A0F14C10}"/>
              </a:ext>
            </a:extLst>
          </p:cNvPr>
          <p:cNvSpPr/>
          <p:nvPr/>
        </p:nvSpPr>
        <p:spPr>
          <a:xfrm>
            <a:off x="3800684" y="970156"/>
            <a:ext cx="4029662" cy="905762"/>
          </a:xfrm>
          <a:prstGeom prst="rect">
            <a:avLst/>
          </a:prstGeom>
          <a:solidFill>
            <a:schemeClr val="bg1">
              <a:lumMod val="85000"/>
            </a:schemeClr>
          </a:solidFill>
          <a:ln w="9525">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i="1">
                <a:solidFill>
                  <a:schemeClr val="tx1"/>
                </a:solidFill>
                <a:latin typeface="Aptos" panose="020B0004020202020204" pitchFamily="34" charset="0"/>
              </a:rPr>
              <a:t>How to read this chart</a:t>
            </a:r>
            <a:r>
              <a:rPr lang="en-US" sz="1200">
                <a:solidFill>
                  <a:schemeClr val="tx1"/>
                </a:solidFill>
                <a:latin typeface="Aptos" panose="020B0004020202020204" pitchFamily="34" charset="0"/>
              </a:rPr>
              <a:t>: Of all children initially placed with kin upon entry to care, 73% remain stable in the same placement 6 months later (compared with 53% of children initially placed with unrelated foster families). </a:t>
            </a:r>
          </a:p>
        </p:txBody>
      </p:sp>
      <p:sp>
        <p:nvSpPr>
          <p:cNvPr id="8" name="TextBox 7">
            <a:extLst>
              <a:ext uri="{FF2B5EF4-FFF2-40B4-BE49-F238E27FC236}">
                <a16:creationId xmlns:a16="http://schemas.microsoft.com/office/drawing/2014/main" id="{9C061907-31EC-E322-37C5-DBAAB8634F12}"/>
              </a:ext>
            </a:extLst>
          </p:cNvPr>
          <p:cNvSpPr txBox="1"/>
          <p:nvPr/>
        </p:nvSpPr>
        <p:spPr>
          <a:xfrm>
            <a:off x="1870695" y="4017151"/>
            <a:ext cx="5631432" cy="523220"/>
          </a:xfrm>
          <a:prstGeom prst="rect">
            <a:avLst/>
          </a:prstGeom>
          <a:noFill/>
        </p:spPr>
        <p:txBody>
          <a:bodyPr wrap="square" rtlCol="0">
            <a:spAutoFit/>
          </a:bodyPr>
          <a:lstStyle/>
          <a:p>
            <a:pPr algn="ctr"/>
            <a:r>
              <a:rPr lang="en-US" sz="1600">
                <a:solidFill>
                  <a:schemeClr val="bg1">
                    <a:lumMod val="65000"/>
                  </a:schemeClr>
                </a:solidFill>
                <a:latin typeface="Aptos" panose="020B0004020202020204" pitchFamily="34" charset="0"/>
              </a:rPr>
              <a:t>ILLUSTRATIVE DATA</a:t>
            </a:r>
          </a:p>
          <a:p>
            <a:pPr algn="ctr"/>
            <a:r>
              <a:rPr lang="en-US" sz="1200" i="1">
                <a:solidFill>
                  <a:schemeClr val="bg1">
                    <a:lumMod val="65000"/>
                  </a:schemeClr>
                </a:solidFill>
                <a:latin typeface="Aptos" panose="020B0004020202020204" pitchFamily="34" charset="0"/>
              </a:rPr>
              <a:t>Right click on numbers to “edit data” and for tips to customize for your jurisdiction </a:t>
            </a:r>
          </a:p>
        </p:txBody>
      </p:sp>
    </p:spTree>
    <p:extLst>
      <p:ext uri="{BB962C8B-B14F-4D97-AF65-F5344CB8AC3E}">
        <p14:creationId xmlns:p14="http://schemas.microsoft.com/office/powerpoint/2010/main" val="20464099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9B94392-C243-A9D5-4A4B-133BEBC22C0E}"/>
              </a:ext>
            </a:extLst>
          </p:cNvPr>
          <p:cNvSpPr>
            <a:spLocks noGrp="1"/>
          </p:cNvSpPr>
          <p:nvPr>
            <p:ph type="title"/>
          </p:nvPr>
        </p:nvSpPr>
        <p:spPr/>
        <p:txBody>
          <a:bodyPr/>
          <a:lstStyle/>
          <a:p>
            <a:r>
              <a:rPr lang="en-US" sz="3000">
                <a:latin typeface="Aptos" panose="020B0004020202020204" pitchFamily="34" charset="0"/>
              </a:rPr>
              <a:t>Placement rates with kin by child age group</a:t>
            </a:r>
          </a:p>
        </p:txBody>
      </p:sp>
      <p:sp>
        <p:nvSpPr>
          <p:cNvPr id="5" name="Slide Number Placeholder 4">
            <a:extLst>
              <a:ext uri="{FF2B5EF4-FFF2-40B4-BE49-F238E27FC236}">
                <a16:creationId xmlns:a16="http://schemas.microsoft.com/office/drawing/2014/main" id="{356BA955-930C-1159-4FC5-F9A4EE9CAFDF}"/>
              </a:ext>
            </a:extLst>
          </p:cNvPr>
          <p:cNvSpPr>
            <a:spLocks noGrp="1"/>
          </p:cNvSpPr>
          <p:nvPr>
            <p:ph type="sldNum" sz="quarter" idx="12"/>
          </p:nvPr>
        </p:nvSpPr>
        <p:spPr/>
        <p:txBody>
          <a:bodyPr/>
          <a:lstStyle/>
          <a:p>
            <a:fld id="{7B8B4CB5-6F71-40EF-BF8A-0556FABA82B2}" type="slidenum">
              <a:rPr lang="en-US" smtClean="0">
                <a:latin typeface="Aptos" panose="020B0004020202020204" pitchFamily="34" charset="0"/>
              </a:rPr>
              <a:pPr/>
              <a:t>6</a:t>
            </a:fld>
            <a:endParaRPr lang="en-US">
              <a:latin typeface="Aptos" panose="020B0004020202020204" pitchFamily="34" charset="0"/>
            </a:endParaRPr>
          </a:p>
        </p:txBody>
      </p:sp>
      <p:graphicFrame>
        <p:nvGraphicFramePr>
          <p:cNvPr id="2" name="Chart 1">
            <a:extLst>
              <a:ext uri="{FF2B5EF4-FFF2-40B4-BE49-F238E27FC236}">
                <a16:creationId xmlns:a16="http://schemas.microsoft.com/office/drawing/2014/main" id="{734C1A96-87FE-F881-ACB7-5F53AB697ED5}"/>
              </a:ext>
            </a:extLst>
          </p:cNvPr>
          <p:cNvGraphicFramePr/>
          <p:nvPr>
            <p:extLst>
              <p:ext uri="{D42A27DB-BD31-4B8C-83A1-F6EECF244321}">
                <p14:modId xmlns:p14="http://schemas.microsoft.com/office/powerpoint/2010/main" val="3695167223"/>
              </p:ext>
            </p:extLst>
          </p:nvPr>
        </p:nvGraphicFramePr>
        <p:xfrm>
          <a:off x="456659" y="970156"/>
          <a:ext cx="7498080" cy="5029200"/>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8">
            <a:extLst>
              <a:ext uri="{FF2B5EF4-FFF2-40B4-BE49-F238E27FC236}">
                <a16:creationId xmlns:a16="http://schemas.microsoft.com/office/drawing/2014/main" id="{DC6DB5D1-384F-68DE-4B42-EE9557CB38BA}"/>
              </a:ext>
            </a:extLst>
          </p:cNvPr>
          <p:cNvSpPr/>
          <p:nvPr/>
        </p:nvSpPr>
        <p:spPr>
          <a:xfrm>
            <a:off x="8114427" y="970156"/>
            <a:ext cx="3836751" cy="365760"/>
          </a:xfrm>
          <a:prstGeom prst="rect">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a:latin typeface="Aptos" panose="020B0004020202020204" pitchFamily="34" charset="0"/>
              </a:rPr>
              <a:t>Why this matters</a:t>
            </a:r>
          </a:p>
        </p:txBody>
      </p:sp>
      <p:sp>
        <p:nvSpPr>
          <p:cNvPr id="10" name="Rectangle 9">
            <a:extLst>
              <a:ext uri="{FF2B5EF4-FFF2-40B4-BE49-F238E27FC236}">
                <a16:creationId xmlns:a16="http://schemas.microsoft.com/office/drawing/2014/main" id="{654E6565-9E2F-25DE-1301-E94BBD6B0AA9}"/>
              </a:ext>
            </a:extLst>
          </p:cNvPr>
          <p:cNvSpPr/>
          <p:nvPr/>
        </p:nvSpPr>
        <p:spPr>
          <a:xfrm>
            <a:off x="8114427" y="1335916"/>
            <a:ext cx="3836751" cy="1714602"/>
          </a:xfrm>
          <a:prstGeom prst="rect">
            <a:avLst/>
          </a:prstGeom>
          <a:solidFill>
            <a:schemeClr val="accent1">
              <a:lumMod val="40000"/>
              <a:lumOff val="60000"/>
            </a:schemeClr>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tIns="91440" bIns="91440" rtlCol="0" anchor="t"/>
          <a:lstStyle/>
          <a:p>
            <a:r>
              <a:rPr lang="en-US" sz="1200">
                <a:solidFill>
                  <a:schemeClr val="tx1"/>
                </a:solidFill>
                <a:latin typeface="Aptos" panose="020B0004020202020204" pitchFamily="34" charset="0"/>
              </a:rPr>
              <a:t>Disaggregating kin placement rates by children’s age can help us develop targeted approaches to identifying and engaging potential kin caregivers and better supporting them in meeting children’s developmental and other needs. Just as infants have very different needs from school-aged children or teenagers, caregivers need different resources and supports to care for and support children at different ages. </a:t>
            </a:r>
          </a:p>
          <a:p>
            <a:r>
              <a:rPr lang="en-US" sz="1200">
                <a:solidFill>
                  <a:schemeClr val="tx1"/>
                </a:solidFill>
                <a:latin typeface="Aptos" panose="020B0004020202020204" pitchFamily="34" charset="0"/>
              </a:rPr>
              <a:t> </a:t>
            </a:r>
          </a:p>
        </p:txBody>
      </p:sp>
      <p:sp>
        <p:nvSpPr>
          <p:cNvPr id="11" name="Rectangle 10">
            <a:extLst>
              <a:ext uri="{FF2B5EF4-FFF2-40B4-BE49-F238E27FC236}">
                <a16:creationId xmlns:a16="http://schemas.microsoft.com/office/drawing/2014/main" id="{19758F84-4DA5-FE0D-41FE-A741B94E9982}"/>
              </a:ext>
            </a:extLst>
          </p:cNvPr>
          <p:cNvSpPr/>
          <p:nvPr/>
        </p:nvSpPr>
        <p:spPr>
          <a:xfrm>
            <a:off x="8114427" y="3209981"/>
            <a:ext cx="3836751" cy="365760"/>
          </a:xfrm>
          <a:prstGeom prst="rect">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a:latin typeface="Aptos" panose="020B0004020202020204" pitchFamily="34" charset="0"/>
              </a:rPr>
              <a:t>Questions for discussion</a:t>
            </a:r>
          </a:p>
        </p:txBody>
      </p:sp>
      <p:sp>
        <p:nvSpPr>
          <p:cNvPr id="12" name="Rectangle 11">
            <a:extLst>
              <a:ext uri="{FF2B5EF4-FFF2-40B4-BE49-F238E27FC236}">
                <a16:creationId xmlns:a16="http://schemas.microsoft.com/office/drawing/2014/main" id="{9F78005D-5E6F-A00D-4FA5-945B2433471F}"/>
              </a:ext>
            </a:extLst>
          </p:cNvPr>
          <p:cNvSpPr/>
          <p:nvPr/>
        </p:nvSpPr>
        <p:spPr>
          <a:xfrm>
            <a:off x="8114428" y="3575741"/>
            <a:ext cx="3836751" cy="2589867"/>
          </a:xfrm>
          <a:prstGeom prst="rect">
            <a:avLst/>
          </a:prstGeom>
          <a:solidFill>
            <a:schemeClr val="bg2">
              <a:lumMod val="20000"/>
              <a:lumOff val="80000"/>
            </a:schemeClr>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tIns="91440" bIns="91440" rtlCol="0" anchor="t"/>
          <a:lstStyle/>
          <a:p>
            <a:pPr marL="230188" indent="-230188">
              <a:spcAft>
                <a:spcPts val="400"/>
              </a:spcAft>
              <a:buFont typeface="Arial" panose="020B0604020202020204" pitchFamily="34" charset="0"/>
              <a:buChar char="•"/>
            </a:pPr>
            <a:r>
              <a:rPr lang="en-US" sz="1200">
                <a:solidFill>
                  <a:schemeClr val="tx1"/>
                </a:solidFill>
                <a:latin typeface="Aptos" panose="020B0004020202020204" pitchFamily="34" charset="0"/>
              </a:rPr>
              <a:t>Are there differences in placement rates across age groups? What specific challenges or barriers may contribute to these differences? </a:t>
            </a:r>
          </a:p>
          <a:p>
            <a:pPr marL="230188" indent="-230188">
              <a:spcAft>
                <a:spcPts val="400"/>
              </a:spcAft>
              <a:buFont typeface="Arial" panose="020B0604020202020204" pitchFamily="34" charset="0"/>
              <a:buChar char="•"/>
            </a:pPr>
            <a:r>
              <a:rPr lang="en-US" sz="1200">
                <a:solidFill>
                  <a:schemeClr val="tx1"/>
                </a:solidFill>
                <a:latin typeface="Aptos" panose="020B0004020202020204" pitchFamily="34" charset="0"/>
              </a:rPr>
              <a:t>For each specific age group, what strategies may help address those challenges and barriers? </a:t>
            </a:r>
            <a:r>
              <a:rPr lang="en-US" sz="1200" i="1">
                <a:solidFill>
                  <a:schemeClr val="tx1"/>
                </a:solidFill>
                <a:latin typeface="Aptos" panose="020B0004020202020204" pitchFamily="34" charset="0"/>
              </a:rPr>
              <a:t>You might consider opportunities to adjust methods for identifying and engaging potential caregivers and for connecting youth and caregivers with resources and supports. </a:t>
            </a:r>
          </a:p>
          <a:p>
            <a:pPr marL="230188" indent="-230188">
              <a:spcAft>
                <a:spcPts val="400"/>
              </a:spcAft>
              <a:buFont typeface="Arial" panose="020B0604020202020204" pitchFamily="34" charset="0"/>
              <a:buChar char="•"/>
            </a:pPr>
            <a:r>
              <a:rPr lang="en-US" sz="1200">
                <a:solidFill>
                  <a:schemeClr val="tx1"/>
                </a:solidFill>
                <a:latin typeface="Aptos" panose="020B0004020202020204" pitchFamily="34" charset="0"/>
              </a:rPr>
              <a:t>What follow-up may help us determine the most promising next action steps for increasing kin placements for these age groups? </a:t>
            </a:r>
          </a:p>
        </p:txBody>
      </p:sp>
      <p:graphicFrame>
        <p:nvGraphicFramePr>
          <p:cNvPr id="13" name="Table 12">
            <a:extLst>
              <a:ext uri="{FF2B5EF4-FFF2-40B4-BE49-F238E27FC236}">
                <a16:creationId xmlns:a16="http://schemas.microsoft.com/office/drawing/2014/main" id="{7795C86F-27C3-E04D-F921-8FCEB81945D4}"/>
              </a:ext>
            </a:extLst>
          </p:cNvPr>
          <p:cNvGraphicFramePr>
            <a:graphicFrameLocks noGrp="1"/>
          </p:cNvGraphicFramePr>
          <p:nvPr>
            <p:extLst>
              <p:ext uri="{D42A27DB-BD31-4B8C-83A1-F6EECF244321}">
                <p14:modId xmlns:p14="http://schemas.microsoft.com/office/powerpoint/2010/main" val="429776648"/>
              </p:ext>
            </p:extLst>
          </p:nvPr>
        </p:nvGraphicFramePr>
        <p:xfrm>
          <a:off x="1027997" y="5939522"/>
          <a:ext cx="6804080" cy="327463"/>
        </p:xfrm>
        <a:graphic>
          <a:graphicData uri="http://schemas.openxmlformats.org/drawingml/2006/table">
            <a:tbl>
              <a:tblPr firstRow="1" bandRow="1">
                <a:tableStyleId>{5C22544A-7EE6-4342-B048-85BDC9FD1C3A}</a:tableStyleId>
              </a:tblPr>
              <a:tblGrid>
                <a:gridCol w="1701020">
                  <a:extLst>
                    <a:ext uri="{9D8B030D-6E8A-4147-A177-3AD203B41FA5}">
                      <a16:colId xmlns:a16="http://schemas.microsoft.com/office/drawing/2014/main" val="1205240371"/>
                    </a:ext>
                  </a:extLst>
                </a:gridCol>
                <a:gridCol w="1701020">
                  <a:extLst>
                    <a:ext uri="{9D8B030D-6E8A-4147-A177-3AD203B41FA5}">
                      <a16:colId xmlns:a16="http://schemas.microsoft.com/office/drawing/2014/main" val="1617751422"/>
                    </a:ext>
                  </a:extLst>
                </a:gridCol>
                <a:gridCol w="1701020">
                  <a:extLst>
                    <a:ext uri="{9D8B030D-6E8A-4147-A177-3AD203B41FA5}">
                      <a16:colId xmlns:a16="http://schemas.microsoft.com/office/drawing/2014/main" val="3863508548"/>
                    </a:ext>
                  </a:extLst>
                </a:gridCol>
                <a:gridCol w="1701020">
                  <a:extLst>
                    <a:ext uri="{9D8B030D-6E8A-4147-A177-3AD203B41FA5}">
                      <a16:colId xmlns:a16="http://schemas.microsoft.com/office/drawing/2014/main" val="958586623"/>
                    </a:ext>
                  </a:extLst>
                </a:gridCol>
              </a:tblGrid>
              <a:tr h="32746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a:solidFill>
                            <a:schemeClr val="tx1">
                              <a:lumMod val="50000"/>
                              <a:lumOff val="50000"/>
                            </a:schemeClr>
                          </a:solidFill>
                          <a:latin typeface="Aptos" panose="020B0004020202020204" pitchFamily="34" charset="0"/>
                        </a:rPr>
                        <a:t>n = 173</a:t>
                      </a:r>
                    </a:p>
                  </a:txBody>
                  <a:tcPr marL="0" marR="0" marT="0" marB="0"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a:solidFill>
                            <a:schemeClr val="tx1">
                              <a:lumMod val="50000"/>
                              <a:lumOff val="50000"/>
                            </a:schemeClr>
                          </a:solidFill>
                          <a:latin typeface="Aptos" panose="020B0004020202020204" pitchFamily="34" charset="0"/>
                        </a:rPr>
                        <a:t>n = 250</a:t>
                      </a:r>
                    </a:p>
                  </a:txBody>
                  <a:tcPr marL="0" marR="0" marT="0" marB="0"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a:solidFill>
                            <a:schemeClr val="tx1">
                              <a:lumMod val="50000"/>
                              <a:lumOff val="50000"/>
                            </a:schemeClr>
                          </a:solidFill>
                          <a:latin typeface="Aptos" panose="020B0004020202020204" pitchFamily="34" charset="0"/>
                        </a:rPr>
                        <a:t>n = 318</a:t>
                      </a:r>
                    </a:p>
                  </a:txBody>
                  <a:tcPr marL="0" marR="0" marT="0" marB="0"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a:solidFill>
                            <a:schemeClr val="tx1">
                              <a:lumMod val="50000"/>
                              <a:lumOff val="50000"/>
                            </a:schemeClr>
                          </a:solidFill>
                          <a:latin typeface="Aptos" panose="020B0004020202020204" pitchFamily="34" charset="0"/>
                        </a:rPr>
                        <a:t>n = 211</a:t>
                      </a:r>
                    </a:p>
                  </a:txBody>
                  <a:tcPr marL="0" marR="0" marT="0" marB="0" anchor="ctr">
                    <a:noFill/>
                  </a:tcPr>
                </a:tc>
                <a:extLst>
                  <a:ext uri="{0D108BD9-81ED-4DB2-BD59-A6C34878D82A}">
                    <a16:rowId xmlns:a16="http://schemas.microsoft.com/office/drawing/2014/main" val="2130739212"/>
                  </a:ext>
                </a:extLst>
              </a:tr>
            </a:tbl>
          </a:graphicData>
        </a:graphic>
      </p:graphicFrame>
      <p:sp>
        <p:nvSpPr>
          <p:cNvPr id="3" name="Rectangle 2">
            <a:extLst>
              <a:ext uri="{FF2B5EF4-FFF2-40B4-BE49-F238E27FC236}">
                <a16:creationId xmlns:a16="http://schemas.microsoft.com/office/drawing/2014/main" id="{14B0DBA3-A71C-8618-3356-174E4FA35FE0}"/>
              </a:ext>
            </a:extLst>
          </p:cNvPr>
          <p:cNvSpPr/>
          <p:nvPr/>
        </p:nvSpPr>
        <p:spPr>
          <a:xfrm>
            <a:off x="1156036" y="1218278"/>
            <a:ext cx="2867914" cy="677263"/>
          </a:xfrm>
          <a:prstGeom prst="rect">
            <a:avLst/>
          </a:prstGeom>
          <a:solidFill>
            <a:schemeClr val="bg1">
              <a:lumMod val="85000"/>
            </a:schemeClr>
          </a:solidFill>
          <a:ln w="9525">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i="1">
                <a:solidFill>
                  <a:schemeClr val="tx1"/>
                </a:solidFill>
                <a:latin typeface="Aptos" panose="020B0004020202020204" pitchFamily="34" charset="0"/>
              </a:rPr>
              <a:t>How to read this chart</a:t>
            </a:r>
            <a:r>
              <a:rPr lang="en-US" sz="1200">
                <a:solidFill>
                  <a:schemeClr val="tx1"/>
                </a:solidFill>
                <a:latin typeface="Aptos" panose="020B0004020202020204" pitchFamily="34" charset="0"/>
              </a:rPr>
              <a:t>: Of all children aged 5-12 years old in care, 51% are currently placed with kin. </a:t>
            </a:r>
          </a:p>
        </p:txBody>
      </p:sp>
      <p:sp>
        <p:nvSpPr>
          <p:cNvPr id="4" name="TextBox 3">
            <a:extLst>
              <a:ext uri="{FF2B5EF4-FFF2-40B4-BE49-F238E27FC236}">
                <a16:creationId xmlns:a16="http://schemas.microsoft.com/office/drawing/2014/main" id="{B90A9AE4-8234-B47F-BFFA-3C742B5002C3}"/>
              </a:ext>
            </a:extLst>
          </p:cNvPr>
          <p:cNvSpPr txBox="1"/>
          <p:nvPr/>
        </p:nvSpPr>
        <p:spPr>
          <a:xfrm>
            <a:off x="1661375" y="2193217"/>
            <a:ext cx="5318973" cy="523220"/>
          </a:xfrm>
          <a:prstGeom prst="rect">
            <a:avLst/>
          </a:prstGeom>
          <a:noFill/>
        </p:spPr>
        <p:txBody>
          <a:bodyPr wrap="square" rtlCol="0">
            <a:spAutoFit/>
          </a:bodyPr>
          <a:lstStyle/>
          <a:p>
            <a:pPr algn="ctr"/>
            <a:r>
              <a:rPr lang="en-US" sz="1600">
                <a:solidFill>
                  <a:schemeClr val="bg1">
                    <a:lumMod val="65000"/>
                  </a:schemeClr>
                </a:solidFill>
                <a:latin typeface="Aptos" panose="020B0004020202020204" pitchFamily="34" charset="0"/>
              </a:rPr>
              <a:t>ILLUSTRATIVE DATA</a:t>
            </a:r>
          </a:p>
          <a:p>
            <a:pPr algn="ctr"/>
            <a:r>
              <a:rPr lang="en-US" sz="1200" i="1">
                <a:solidFill>
                  <a:schemeClr val="bg1">
                    <a:lumMod val="65000"/>
                  </a:schemeClr>
                </a:solidFill>
                <a:latin typeface="Aptos" panose="020B0004020202020204" pitchFamily="34" charset="0"/>
              </a:rPr>
              <a:t>Right click on numbers to “edit data” to customize for your jurisdiction </a:t>
            </a:r>
          </a:p>
        </p:txBody>
      </p:sp>
    </p:spTree>
    <p:extLst>
      <p:ext uri="{BB962C8B-B14F-4D97-AF65-F5344CB8AC3E}">
        <p14:creationId xmlns:p14="http://schemas.microsoft.com/office/powerpoint/2010/main" val="3533616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9B94392-C243-A9D5-4A4B-133BEBC22C0E}"/>
              </a:ext>
            </a:extLst>
          </p:cNvPr>
          <p:cNvSpPr>
            <a:spLocks noGrp="1"/>
          </p:cNvSpPr>
          <p:nvPr>
            <p:ph type="title"/>
          </p:nvPr>
        </p:nvSpPr>
        <p:spPr/>
        <p:txBody>
          <a:bodyPr/>
          <a:lstStyle/>
          <a:p>
            <a:r>
              <a:rPr lang="en-US" sz="3000">
                <a:latin typeface="Aptos" panose="020B0004020202020204" pitchFamily="34" charset="0"/>
              </a:rPr>
              <a:t>Placement rates with kin by child race/ethnicity</a:t>
            </a:r>
          </a:p>
        </p:txBody>
      </p:sp>
      <p:sp>
        <p:nvSpPr>
          <p:cNvPr id="5" name="Slide Number Placeholder 4">
            <a:extLst>
              <a:ext uri="{FF2B5EF4-FFF2-40B4-BE49-F238E27FC236}">
                <a16:creationId xmlns:a16="http://schemas.microsoft.com/office/drawing/2014/main" id="{356BA955-930C-1159-4FC5-F9A4EE9CAFDF}"/>
              </a:ext>
            </a:extLst>
          </p:cNvPr>
          <p:cNvSpPr>
            <a:spLocks noGrp="1"/>
          </p:cNvSpPr>
          <p:nvPr>
            <p:ph type="sldNum" sz="quarter" idx="12"/>
          </p:nvPr>
        </p:nvSpPr>
        <p:spPr/>
        <p:txBody>
          <a:bodyPr/>
          <a:lstStyle/>
          <a:p>
            <a:fld id="{7B8B4CB5-6F71-40EF-BF8A-0556FABA82B2}" type="slidenum">
              <a:rPr lang="en-US" smtClean="0">
                <a:latin typeface="Aptos" panose="020B0004020202020204" pitchFamily="34" charset="0"/>
              </a:rPr>
              <a:pPr/>
              <a:t>7</a:t>
            </a:fld>
            <a:endParaRPr lang="en-US">
              <a:latin typeface="Aptos" panose="020B0004020202020204" pitchFamily="34" charset="0"/>
            </a:endParaRPr>
          </a:p>
        </p:txBody>
      </p:sp>
      <p:graphicFrame>
        <p:nvGraphicFramePr>
          <p:cNvPr id="9" name="Chart 8">
            <a:extLst>
              <a:ext uri="{FF2B5EF4-FFF2-40B4-BE49-F238E27FC236}">
                <a16:creationId xmlns:a16="http://schemas.microsoft.com/office/drawing/2014/main" id="{1108B2E4-2C30-1281-DE88-66B7EB8F10A8}"/>
              </a:ext>
            </a:extLst>
          </p:cNvPr>
          <p:cNvGraphicFramePr/>
          <p:nvPr>
            <p:extLst>
              <p:ext uri="{D42A27DB-BD31-4B8C-83A1-F6EECF244321}">
                <p14:modId xmlns:p14="http://schemas.microsoft.com/office/powerpoint/2010/main" val="2409689703"/>
              </p:ext>
            </p:extLst>
          </p:nvPr>
        </p:nvGraphicFramePr>
        <p:xfrm>
          <a:off x="437882" y="970156"/>
          <a:ext cx="7659737" cy="506265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Table 12">
            <a:extLst>
              <a:ext uri="{FF2B5EF4-FFF2-40B4-BE49-F238E27FC236}">
                <a16:creationId xmlns:a16="http://schemas.microsoft.com/office/drawing/2014/main" id="{AB0303D8-4C9E-5637-68C1-BF377AEFF43B}"/>
              </a:ext>
            </a:extLst>
          </p:cNvPr>
          <p:cNvGraphicFramePr>
            <a:graphicFrameLocks noGrp="1"/>
          </p:cNvGraphicFramePr>
          <p:nvPr>
            <p:extLst>
              <p:ext uri="{D42A27DB-BD31-4B8C-83A1-F6EECF244321}">
                <p14:modId xmlns:p14="http://schemas.microsoft.com/office/powerpoint/2010/main" val="528675528"/>
              </p:ext>
            </p:extLst>
          </p:nvPr>
        </p:nvGraphicFramePr>
        <p:xfrm>
          <a:off x="927280" y="5939522"/>
          <a:ext cx="7090447" cy="327463"/>
        </p:xfrm>
        <a:graphic>
          <a:graphicData uri="http://schemas.openxmlformats.org/drawingml/2006/table">
            <a:tbl>
              <a:tblPr firstRow="1" bandRow="1">
                <a:tableStyleId>{5C22544A-7EE6-4342-B048-85BDC9FD1C3A}</a:tableStyleId>
              </a:tblPr>
              <a:tblGrid>
                <a:gridCol w="1012921">
                  <a:extLst>
                    <a:ext uri="{9D8B030D-6E8A-4147-A177-3AD203B41FA5}">
                      <a16:colId xmlns:a16="http://schemas.microsoft.com/office/drawing/2014/main" val="1205240371"/>
                    </a:ext>
                  </a:extLst>
                </a:gridCol>
                <a:gridCol w="1012921">
                  <a:extLst>
                    <a:ext uri="{9D8B030D-6E8A-4147-A177-3AD203B41FA5}">
                      <a16:colId xmlns:a16="http://schemas.microsoft.com/office/drawing/2014/main" val="1617751422"/>
                    </a:ext>
                  </a:extLst>
                </a:gridCol>
                <a:gridCol w="1012921">
                  <a:extLst>
                    <a:ext uri="{9D8B030D-6E8A-4147-A177-3AD203B41FA5}">
                      <a16:colId xmlns:a16="http://schemas.microsoft.com/office/drawing/2014/main" val="3863508548"/>
                    </a:ext>
                  </a:extLst>
                </a:gridCol>
                <a:gridCol w="1012921">
                  <a:extLst>
                    <a:ext uri="{9D8B030D-6E8A-4147-A177-3AD203B41FA5}">
                      <a16:colId xmlns:a16="http://schemas.microsoft.com/office/drawing/2014/main" val="958586623"/>
                    </a:ext>
                  </a:extLst>
                </a:gridCol>
                <a:gridCol w="1012921">
                  <a:extLst>
                    <a:ext uri="{9D8B030D-6E8A-4147-A177-3AD203B41FA5}">
                      <a16:colId xmlns:a16="http://schemas.microsoft.com/office/drawing/2014/main" val="875282814"/>
                    </a:ext>
                  </a:extLst>
                </a:gridCol>
                <a:gridCol w="1012921">
                  <a:extLst>
                    <a:ext uri="{9D8B030D-6E8A-4147-A177-3AD203B41FA5}">
                      <a16:colId xmlns:a16="http://schemas.microsoft.com/office/drawing/2014/main" val="190223885"/>
                    </a:ext>
                  </a:extLst>
                </a:gridCol>
                <a:gridCol w="1012921">
                  <a:extLst>
                    <a:ext uri="{9D8B030D-6E8A-4147-A177-3AD203B41FA5}">
                      <a16:colId xmlns:a16="http://schemas.microsoft.com/office/drawing/2014/main" val="3035380006"/>
                    </a:ext>
                  </a:extLst>
                </a:gridCol>
              </a:tblGrid>
              <a:tr h="32746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a:solidFill>
                            <a:schemeClr val="tx1">
                              <a:lumMod val="50000"/>
                              <a:lumOff val="50000"/>
                            </a:schemeClr>
                          </a:solidFill>
                          <a:latin typeface="Aptos" panose="020B0004020202020204" pitchFamily="34" charset="0"/>
                        </a:rPr>
                        <a:t>n =  24</a:t>
                      </a:r>
                    </a:p>
                  </a:txBody>
                  <a:tcPr marL="0" marR="0" marT="0" marB="0"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a:solidFill>
                            <a:schemeClr val="tx1">
                              <a:lumMod val="50000"/>
                              <a:lumOff val="50000"/>
                            </a:schemeClr>
                          </a:solidFill>
                          <a:latin typeface="Aptos" panose="020B0004020202020204" pitchFamily="34" charset="0"/>
                        </a:rPr>
                        <a:t>n = 72</a:t>
                      </a:r>
                    </a:p>
                  </a:txBody>
                  <a:tcPr marL="0" marR="0" marT="0" marB="0"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a:solidFill>
                            <a:schemeClr val="tx1">
                              <a:lumMod val="50000"/>
                              <a:lumOff val="50000"/>
                            </a:schemeClr>
                          </a:solidFill>
                          <a:latin typeface="Aptos" panose="020B0004020202020204" pitchFamily="34" charset="0"/>
                        </a:rPr>
                        <a:t>n = 243</a:t>
                      </a:r>
                    </a:p>
                  </a:txBody>
                  <a:tcPr marL="0" marR="0" marT="0" marB="0"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a:solidFill>
                            <a:schemeClr val="tx1">
                              <a:lumMod val="50000"/>
                              <a:lumOff val="50000"/>
                            </a:schemeClr>
                          </a:solidFill>
                          <a:latin typeface="Aptos" panose="020B0004020202020204" pitchFamily="34" charset="0"/>
                        </a:rPr>
                        <a:t>n = 205</a:t>
                      </a:r>
                    </a:p>
                  </a:txBody>
                  <a:tcPr marL="0" marR="0" marT="0" marB="0"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a:solidFill>
                            <a:schemeClr val="tx1">
                              <a:lumMod val="50000"/>
                              <a:lumOff val="50000"/>
                            </a:schemeClr>
                          </a:solidFill>
                          <a:latin typeface="Aptos" panose="020B0004020202020204" pitchFamily="34" charset="0"/>
                        </a:rPr>
                        <a:t>n = 43</a:t>
                      </a:r>
                    </a:p>
                  </a:txBody>
                  <a:tcPr marL="0" marR="0" marT="0" marB="0"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a:solidFill>
                            <a:schemeClr val="tx1">
                              <a:lumMod val="50000"/>
                              <a:lumOff val="50000"/>
                            </a:schemeClr>
                          </a:solidFill>
                          <a:latin typeface="Aptos" panose="020B0004020202020204" pitchFamily="34" charset="0"/>
                        </a:rPr>
                        <a:t>n = 8</a:t>
                      </a:r>
                    </a:p>
                  </a:txBody>
                  <a:tcPr marL="0" marR="0" marT="0" marB="0"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a:solidFill>
                            <a:schemeClr val="tx1">
                              <a:lumMod val="50000"/>
                              <a:lumOff val="50000"/>
                            </a:schemeClr>
                          </a:solidFill>
                          <a:latin typeface="Aptos" panose="020B0004020202020204" pitchFamily="34" charset="0"/>
                        </a:rPr>
                        <a:t>n = 357</a:t>
                      </a:r>
                    </a:p>
                  </a:txBody>
                  <a:tcPr marL="0" marR="0" marT="0" marB="0" anchor="ctr">
                    <a:noFill/>
                  </a:tcPr>
                </a:tc>
                <a:extLst>
                  <a:ext uri="{0D108BD9-81ED-4DB2-BD59-A6C34878D82A}">
                    <a16:rowId xmlns:a16="http://schemas.microsoft.com/office/drawing/2014/main" val="2130739212"/>
                  </a:ext>
                </a:extLst>
              </a:tr>
            </a:tbl>
          </a:graphicData>
        </a:graphic>
      </p:graphicFrame>
      <p:sp>
        <p:nvSpPr>
          <p:cNvPr id="2" name="Rectangle 1">
            <a:extLst>
              <a:ext uri="{FF2B5EF4-FFF2-40B4-BE49-F238E27FC236}">
                <a16:creationId xmlns:a16="http://schemas.microsoft.com/office/drawing/2014/main" id="{F30DA918-BEB1-45B3-464F-364716108FE5}"/>
              </a:ext>
            </a:extLst>
          </p:cNvPr>
          <p:cNvSpPr/>
          <p:nvPr/>
        </p:nvSpPr>
        <p:spPr>
          <a:xfrm>
            <a:off x="8257307" y="970156"/>
            <a:ext cx="3693869" cy="365760"/>
          </a:xfrm>
          <a:prstGeom prst="rect">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a:latin typeface="Aptos" panose="020B0004020202020204" pitchFamily="34" charset="0"/>
              </a:rPr>
              <a:t>Why this matters</a:t>
            </a:r>
          </a:p>
        </p:txBody>
      </p:sp>
      <p:sp>
        <p:nvSpPr>
          <p:cNvPr id="10" name="Rectangle 9">
            <a:extLst>
              <a:ext uri="{FF2B5EF4-FFF2-40B4-BE49-F238E27FC236}">
                <a16:creationId xmlns:a16="http://schemas.microsoft.com/office/drawing/2014/main" id="{34BB38A2-246B-B947-3510-3BB82620A6E6}"/>
              </a:ext>
            </a:extLst>
          </p:cNvPr>
          <p:cNvSpPr/>
          <p:nvPr/>
        </p:nvSpPr>
        <p:spPr>
          <a:xfrm>
            <a:off x="8257307" y="1335916"/>
            <a:ext cx="3693869" cy="1633562"/>
          </a:xfrm>
          <a:prstGeom prst="rect">
            <a:avLst/>
          </a:prstGeom>
          <a:solidFill>
            <a:schemeClr val="accent1">
              <a:lumMod val="40000"/>
              <a:lumOff val="60000"/>
            </a:schemeClr>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tIns="91440" bIns="91440" rtlCol="0" anchor="t"/>
          <a:lstStyle/>
          <a:p>
            <a:r>
              <a:rPr lang="en-US" sz="1200">
                <a:solidFill>
                  <a:schemeClr val="tx1"/>
                </a:solidFill>
                <a:latin typeface="Aptos" panose="020B0004020202020204" pitchFamily="34" charset="0"/>
              </a:rPr>
              <a:t>Across the country, Black and Native American children are disproportionately impacted by the child welfare system and overrepresented in out-of-home care. Disaggregating kin placement rates by children’s race and ethnicity can help us identify opportunities for improving racial equity in the experience children have while in care. </a:t>
            </a:r>
          </a:p>
        </p:txBody>
      </p:sp>
      <p:sp>
        <p:nvSpPr>
          <p:cNvPr id="11" name="Rectangle 10">
            <a:extLst>
              <a:ext uri="{FF2B5EF4-FFF2-40B4-BE49-F238E27FC236}">
                <a16:creationId xmlns:a16="http://schemas.microsoft.com/office/drawing/2014/main" id="{9ACAF2E1-961B-6A45-C85D-AC36EBB2A4E3}"/>
              </a:ext>
            </a:extLst>
          </p:cNvPr>
          <p:cNvSpPr/>
          <p:nvPr/>
        </p:nvSpPr>
        <p:spPr>
          <a:xfrm>
            <a:off x="8257307" y="3114979"/>
            <a:ext cx="3693869" cy="365760"/>
          </a:xfrm>
          <a:prstGeom prst="rect">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a:latin typeface="Aptos" panose="020B0004020202020204" pitchFamily="34" charset="0"/>
              </a:rPr>
              <a:t>Questions for discussion</a:t>
            </a:r>
          </a:p>
        </p:txBody>
      </p:sp>
      <p:sp>
        <p:nvSpPr>
          <p:cNvPr id="12" name="Rectangle 11">
            <a:extLst>
              <a:ext uri="{FF2B5EF4-FFF2-40B4-BE49-F238E27FC236}">
                <a16:creationId xmlns:a16="http://schemas.microsoft.com/office/drawing/2014/main" id="{66807385-8957-FC5F-61C2-4290BEBDF136}"/>
              </a:ext>
            </a:extLst>
          </p:cNvPr>
          <p:cNvSpPr/>
          <p:nvPr/>
        </p:nvSpPr>
        <p:spPr>
          <a:xfrm>
            <a:off x="8257308" y="3480739"/>
            <a:ext cx="3679492" cy="2560665"/>
          </a:xfrm>
          <a:prstGeom prst="rect">
            <a:avLst/>
          </a:prstGeom>
          <a:solidFill>
            <a:schemeClr val="bg2">
              <a:lumMod val="20000"/>
              <a:lumOff val="80000"/>
            </a:schemeClr>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tIns="91440" bIns="91440" rtlCol="0" anchor="t"/>
          <a:lstStyle/>
          <a:p>
            <a:pPr marL="230188" indent="-230188">
              <a:spcAft>
                <a:spcPts val="400"/>
              </a:spcAft>
              <a:buFont typeface="Arial" panose="020B0604020202020204" pitchFamily="34" charset="0"/>
              <a:buChar char="•"/>
            </a:pPr>
            <a:r>
              <a:rPr lang="en-US" sz="1200">
                <a:solidFill>
                  <a:schemeClr val="tx1"/>
                </a:solidFill>
                <a:latin typeface="Aptos" panose="020B0004020202020204" pitchFamily="34" charset="0"/>
              </a:rPr>
              <a:t>Are there racial disparities in kin placement rates? If so, what factors may play a role in contributing to these disparities? </a:t>
            </a:r>
            <a:r>
              <a:rPr lang="en-US" sz="1200" i="1">
                <a:solidFill>
                  <a:schemeClr val="tx1"/>
                </a:solidFill>
                <a:latin typeface="Aptos" panose="020B0004020202020204" pitchFamily="34" charset="0"/>
              </a:rPr>
              <a:t>You might consider the impact of existing policy or protocols as well as subconscious bias or preconceptions. </a:t>
            </a:r>
          </a:p>
          <a:p>
            <a:pPr marL="230188" indent="-230188">
              <a:spcAft>
                <a:spcPts val="400"/>
              </a:spcAft>
              <a:buFont typeface="Arial" panose="020B0604020202020204" pitchFamily="34" charset="0"/>
              <a:buChar char="•"/>
            </a:pPr>
            <a:r>
              <a:rPr lang="en-US" sz="1200">
                <a:solidFill>
                  <a:schemeClr val="tx1"/>
                </a:solidFill>
                <a:latin typeface="Aptos" panose="020B0004020202020204" pitchFamily="34" charset="0"/>
              </a:rPr>
              <a:t>What next steps might we take to address these factors to more equitably increase placements with kin? </a:t>
            </a:r>
          </a:p>
          <a:p>
            <a:pPr marL="230188" indent="-230188">
              <a:spcAft>
                <a:spcPts val="400"/>
              </a:spcAft>
              <a:buFont typeface="Arial" panose="020B0604020202020204" pitchFamily="34" charset="0"/>
              <a:buChar char="•"/>
            </a:pPr>
            <a:r>
              <a:rPr lang="en-US" sz="1200">
                <a:solidFill>
                  <a:schemeClr val="tx1"/>
                </a:solidFill>
                <a:latin typeface="Aptos" panose="020B0004020202020204" pitchFamily="34" charset="0"/>
              </a:rPr>
              <a:t>What follow-up may help us determine the most promising next action steps for addressing racial disparities? </a:t>
            </a:r>
          </a:p>
          <a:p>
            <a:pPr>
              <a:spcAft>
                <a:spcPts val="400"/>
              </a:spcAft>
            </a:pPr>
            <a:endParaRPr lang="en-US" sz="1200">
              <a:solidFill>
                <a:schemeClr val="tx1"/>
              </a:solidFill>
              <a:latin typeface="Aptos" panose="020B0004020202020204" pitchFamily="34" charset="0"/>
            </a:endParaRPr>
          </a:p>
        </p:txBody>
      </p:sp>
      <p:sp>
        <p:nvSpPr>
          <p:cNvPr id="3" name="Rectangle 2">
            <a:extLst>
              <a:ext uri="{FF2B5EF4-FFF2-40B4-BE49-F238E27FC236}">
                <a16:creationId xmlns:a16="http://schemas.microsoft.com/office/drawing/2014/main" id="{66CAA749-D3D0-E6EB-548D-0603B1A48D3B}"/>
              </a:ext>
            </a:extLst>
          </p:cNvPr>
          <p:cNvSpPr/>
          <p:nvPr/>
        </p:nvSpPr>
        <p:spPr>
          <a:xfrm>
            <a:off x="1078917" y="1226695"/>
            <a:ext cx="2867914" cy="677263"/>
          </a:xfrm>
          <a:prstGeom prst="rect">
            <a:avLst/>
          </a:prstGeom>
          <a:solidFill>
            <a:schemeClr val="bg1">
              <a:lumMod val="85000"/>
            </a:schemeClr>
          </a:solidFill>
          <a:ln w="9525">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i="1">
                <a:solidFill>
                  <a:schemeClr val="tx1"/>
                </a:solidFill>
                <a:latin typeface="Aptos" panose="020B0004020202020204" pitchFamily="34" charset="0"/>
              </a:rPr>
              <a:t>How to read this chart</a:t>
            </a:r>
            <a:r>
              <a:rPr lang="en-US" sz="1200">
                <a:solidFill>
                  <a:schemeClr val="tx1"/>
                </a:solidFill>
                <a:latin typeface="Aptos" panose="020B0004020202020204" pitchFamily="34" charset="0"/>
              </a:rPr>
              <a:t>: Of all Black or African American children in care, 39% are currently placed with kin. </a:t>
            </a:r>
          </a:p>
        </p:txBody>
      </p:sp>
      <p:sp>
        <p:nvSpPr>
          <p:cNvPr id="4" name="TextBox 3">
            <a:extLst>
              <a:ext uri="{FF2B5EF4-FFF2-40B4-BE49-F238E27FC236}">
                <a16:creationId xmlns:a16="http://schemas.microsoft.com/office/drawing/2014/main" id="{E0DB945A-BB30-6DB3-2148-072390A70479}"/>
              </a:ext>
            </a:extLst>
          </p:cNvPr>
          <p:cNvSpPr txBox="1"/>
          <p:nvPr/>
        </p:nvSpPr>
        <p:spPr>
          <a:xfrm>
            <a:off x="1661375" y="2138132"/>
            <a:ext cx="6034825" cy="523220"/>
          </a:xfrm>
          <a:prstGeom prst="rect">
            <a:avLst/>
          </a:prstGeom>
          <a:noFill/>
        </p:spPr>
        <p:txBody>
          <a:bodyPr wrap="square" rtlCol="0">
            <a:spAutoFit/>
          </a:bodyPr>
          <a:lstStyle/>
          <a:p>
            <a:pPr algn="ctr"/>
            <a:r>
              <a:rPr lang="en-US" sz="1600">
                <a:solidFill>
                  <a:schemeClr val="bg1">
                    <a:lumMod val="65000"/>
                  </a:schemeClr>
                </a:solidFill>
                <a:latin typeface="Aptos" panose="020B0004020202020204" pitchFamily="34" charset="0"/>
              </a:rPr>
              <a:t>ILLUSTRATIVE DATA</a:t>
            </a:r>
          </a:p>
          <a:p>
            <a:pPr algn="ctr"/>
            <a:r>
              <a:rPr lang="en-US" sz="1200" i="1">
                <a:solidFill>
                  <a:schemeClr val="bg1">
                    <a:lumMod val="65000"/>
                  </a:schemeClr>
                </a:solidFill>
                <a:latin typeface="Aptos" panose="020B0004020202020204" pitchFamily="34" charset="0"/>
              </a:rPr>
              <a:t>Right click on numbers to “edit data” and for tips to customize for your jurisdiction </a:t>
            </a:r>
          </a:p>
        </p:txBody>
      </p:sp>
    </p:spTree>
    <p:extLst>
      <p:ext uri="{BB962C8B-B14F-4D97-AF65-F5344CB8AC3E}">
        <p14:creationId xmlns:p14="http://schemas.microsoft.com/office/powerpoint/2010/main" val="37393859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9B94392-C243-A9D5-4A4B-133BEBC22C0E}"/>
              </a:ext>
            </a:extLst>
          </p:cNvPr>
          <p:cNvSpPr>
            <a:spLocks noGrp="1"/>
          </p:cNvSpPr>
          <p:nvPr>
            <p:ph type="title"/>
          </p:nvPr>
        </p:nvSpPr>
        <p:spPr/>
        <p:txBody>
          <a:bodyPr/>
          <a:lstStyle/>
          <a:p>
            <a:r>
              <a:rPr lang="en-US" sz="3000">
                <a:latin typeface="Aptos" panose="020B0004020202020204" pitchFamily="34" charset="0"/>
              </a:rPr>
              <a:t>Placement rates with kin by region</a:t>
            </a:r>
          </a:p>
        </p:txBody>
      </p:sp>
      <p:sp>
        <p:nvSpPr>
          <p:cNvPr id="5" name="Slide Number Placeholder 4">
            <a:extLst>
              <a:ext uri="{FF2B5EF4-FFF2-40B4-BE49-F238E27FC236}">
                <a16:creationId xmlns:a16="http://schemas.microsoft.com/office/drawing/2014/main" id="{356BA955-930C-1159-4FC5-F9A4EE9CAFDF}"/>
              </a:ext>
            </a:extLst>
          </p:cNvPr>
          <p:cNvSpPr>
            <a:spLocks noGrp="1"/>
          </p:cNvSpPr>
          <p:nvPr>
            <p:ph type="sldNum" sz="quarter" idx="12"/>
          </p:nvPr>
        </p:nvSpPr>
        <p:spPr/>
        <p:txBody>
          <a:bodyPr/>
          <a:lstStyle/>
          <a:p>
            <a:fld id="{7B8B4CB5-6F71-40EF-BF8A-0556FABA82B2}" type="slidenum">
              <a:rPr lang="en-US" smtClean="0">
                <a:latin typeface="Aptos" panose="020B0004020202020204" pitchFamily="34" charset="0"/>
              </a:rPr>
              <a:pPr/>
              <a:t>8</a:t>
            </a:fld>
            <a:endParaRPr lang="en-US">
              <a:latin typeface="Aptos" panose="020B0004020202020204" pitchFamily="34" charset="0"/>
            </a:endParaRPr>
          </a:p>
        </p:txBody>
      </p:sp>
      <p:graphicFrame>
        <p:nvGraphicFramePr>
          <p:cNvPr id="2" name="Chart 1">
            <a:extLst>
              <a:ext uri="{FF2B5EF4-FFF2-40B4-BE49-F238E27FC236}">
                <a16:creationId xmlns:a16="http://schemas.microsoft.com/office/drawing/2014/main" id="{734C1A96-87FE-F881-ACB7-5F53AB697ED5}"/>
              </a:ext>
            </a:extLst>
          </p:cNvPr>
          <p:cNvGraphicFramePr/>
          <p:nvPr>
            <p:extLst>
              <p:ext uri="{D42A27DB-BD31-4B8C-83A1-F6EECF244321}">
                <p14:modId xmlns:p14="http://schemas.microsoft.com/office/powerpoint/2010/main" val="1847976003"/>
              </p:ext>
            </p:extLst>
          </p:nvPr>
        </p:nvGraphicFramePr>
        <p:xfrm>
          <a:off x="425003" y="970157"/>
          <a:ext cx="7672616" cy="5029200"/>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8">
            <a:extLst>
              <a:ext uri="{FF2B5EF4-FFF2-40B4-BE49-F238E27FC236}">
                <a16:creationId xmlns:a16="http://schemas.microsoft.com/office/drawing/2014/main" id="{DC6DB5D1-384F-68DE-4B42-EE9557CB38BA}"/>
              </a:ext>
            </a:extLst>
          </p:cNvPr>
          <p:cNvSpPr/>
          <p:nvPr/>
        </p:nvSpPr>
        <p:spPr>
          <a:xfrm>
            <a:off x="8257307" y="970156"/>
            <a:ext cx="3693869" cy="365760"/>
          </a:xfrm>
          <a:prstGeom prst="rect">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a:latin typeface="Aptos" panose="020B0004020202020204" pitchFamily="34" charset="0"/>
              </a:rPr>
              <a:t>Why this matters</a:t>
            </a:r>
          </a:p>
        </p:txBody>
      </p:sp>
      <p:sp>
        <p:nvSpPr>
          <p:cNvPr id="10" name="Rectangle 9">
            <a:extLst>
              <a:ext uri="{FF2B5EF4-FFF2-40B4-BE49-F238E27FC236}">
                <a16:creationId xmlns:a16="http://schemas.microsoft.com/office/drawing/2014/main" id="{654E6565-9E2F-25DE-1301-E94BBD6B0AA9}"/>
              </a:ext>
            </a:extLst>
          </p:cNvPr>
          <p:cNvSpPr/>
          <p:nvPr/>
        </p:nvSpPr>
        <p:spPr>
          <a:xfrm>
            <a:off x="8257307" y="1335916"/>
            <a:ext cx="3693869" cy="1276818"/>
          </a:xfrm>
          <a:prstGeom prst="rect">
            <a:avLst/>
          </a:prstGeom>
          <a:solidFill>
            <a:schemeClr val="accent1">
              <a:lumMod val="40000"/>
              <a:lumOff val="60000"/>
            </a:schemeClr>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tIns="91440" bIns="91440" rtlCol="0" anchor="t"/>
          <a:lstStyle/>
          <a:p>
            <a:r>
              <a:rPr lang="en-US" sz="1200">
                <a:solidFill>
                  <a:schemeClr val="tx1"/>
                </a:solidFill>
                <a:latin typeface="Aptos" panose="020B0004020202020204" pitchFamily="34" charset="0"/>
              </a:rPr>
              <a:t>Disaggregating kin placement rates by geographic region or unit can help us identify areas with effective practices to share and spread as well as areas that may benefit from additional support. </a:t>
            </a:r>
          </a:p>
        </p:txBody>
      </p:sp>
      <p:sp>
        <p:nvSpPr>
          <p:cNvPr id="11" name="Rectangle 10">
            <a:extLst>
              <a:ext uri="{FF2B5EF4-FFF2-40B4-BE49-F238E27FC236}">
                <a16:creationId xmlns:a16="http://schemas.microsoft.com/office/drawing/2014/main" id="{19758F84-4DA5-FE0D-41FE-A741B94E9982}"/>
              </a:ext>
            </a:extLst>
          </p:cNvPr>
          <p:cNvSpPr/>
          <p:nvPr/>
        </p:nvSpPr>
        <p:spPr>
          <a:xfrm>
            <a:off x="8257307" y="2790812"/>
            <a:ext cx="3693869" cy="365760"/>
          </a:xfrm>
          <a:prstGeom prst="rect">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a:latin typeface="Aptos" panose="020B0004020202020204" pitchFamily="34" charset="0"/>
              </a:rPr>
              <a:t>Questions for discussion</a:t>
            </a:r>
          </a:p>
        </p:txBody>
      </p:sp>
      <p:sp>
        <p:nvSpPr>
          <p:cNvPr id="12" name="Rectangle 11">
            <a:extLst>
              <a:ext uri="{FF2B5EF4-FFF2-40B4-BE49-F238E27FC236}">
                <a16:creationId xmlns:a16="http://schemas.microsoft.com/office/drawing/2014/main" id="{9F78005D-5E6F-A00D-4FA5-945B2433471F}"/>
              </a:ext>
            </a:extLst>
          </p:cNvPr>
          <p:cNvSpPr/>
          <p:nvPr/>
        </p:nvSpPr>
        <p:spPr>
          <a:xfrm>
            <a:off x="8257308" y="3156572"/>
            <a:ext cx="3679492" cy="2596044"/>
          </a:xfrm>
          <a:prstGeom prst="rect">
            <a:avLst/>
          </a:prstGeom>
          <a:solidFill>
            <a:schemeClr val="bg2">
              <a:lumMod val="20000"/>
              <a:lumOff val="80000"/>
            </a:schemeClr>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tIns="91440" bIns="91440" rtlCol="0" anchor="t"/>
          <a:lstStyle/>
          <a:p>
            <a:pPr marL="230188" indent="-230188">
              <a:spcAft>
                <a:spcPts val="400"/>
              </a:spcAft>
              <a:buFont typeface="Arial" panose="020B0604020202020204" pitchFamily="34" charset="0"/>
              <a:buChar char="•"/>
            </a:pPr>
            <a:r>
              <a:rPr lang="en-US" sz="1200">
                <a:solidFill>
                  <a:schemeClr val="tx1"/>
                </a:solidFill>
                <a:effectLst/>
                <a:latin typeface="Aptos" panose="020B0004020202020204" pitchFamily="34" charset="0"/>
              </a:rPr>
              <a:t>What factors may be contributing to differences in placement rates across regions? </a:t>
            </a:r>
            <a:endParaRPr lang="en-US" sz="1200" i="1">
              <a:solidFill>
                <a:schemeClr val="tx1"/>
              </a:solidFill>
              <a:effectLst/>
              <a:latin typeface="Aptos" panose="020B0004020202020204" pitchFamily="34" charset="0"/>
            </a:endParaRPr>
          </a:p>
          <a:p>
            <a:pPr marL="230188" indent="-230188">
              <a:spcAft>
                <a:spcPts val="400"/>
              </a:spcAft>
              <a:buFont typeface="Arial" panose="020B0604020202020204" pitchFamily="34" charset="0"/>
              <a:buChar char="•"/>
            </a:pPr>
            <a:r>
              <a:rPr lang="en-US" sz="1200">
                <a:solidFill>
                  <a:schemeClr val="tx1"/>
                </a:solidFill>
                <a:effectLst/>
                <a:latin typeface="Aptos" panose="020B0004020202020204" pitchFamily="34" charset="0"/>
              </a:rPr>
              <a:t>Are there opportunities to elevate and spread effective practices from one region to another? </a:t>
            </a:r>
          </a:p>
          <a:p>
            <a:pPr marL="230188" indent="-230188">
              <a:spcAft>
                <a:spcPts val="400"/>
              </a:spcAft>
              <a:buFont typeface="Arial" panose="020B0604020202020204" pitchFamily="34" charset="0"/>
              <a:buChar char="•"/>
            </a:pPr>
            <a:r>
              <a:rPr lang="en-US" sz="1200">
                <a:solidFill>
                  <a:schemeClr val="tx1"/>
                </a:solidFill>
                <a:effectLst/>
                <a:latin typeface="Aptos" panose="020B0004020202020204" pitchFamily="34" charset="0"/>
              </a:rPr>
              <a:t>Are there any regions to which we want to proactively offer additional support? </a:t>
            </a:r>
          </a:p>
          <a:p>
            <a:pPr marL="230188" indent="-230188">
              <a:spcAft>
                <a:spcPts val="400"/>
              </a:spcAft>
              <a:buFont typeface="Arial" panose="020B0604020202020204" pitchFamily="34" charset="0"/>
              <a:buChar char="•"/>
            </a:pPr>
            <a:r>
              <a:rPr lang="en-US" sz="1200">
                <a:solidFill>
                  <a:schemeClr val="tx1"/>
                </a:solidFill>
                <a:latin typeface="Aptos" panose="020B0004020202020204" pitchFamily="34" charset="0"/>
              </a:rPr>
              <a:t>What follow-up may help us determine the most promising next action steps for increasing kin placements across regions? </a:t>
            </a:r>
            <a:r>
              <a:rPr lang="en-US" sz="1200" i="1">
                <a:solidFill>
                  <a:schemeClr val="tx1"/>
                </a:solidFill>
                <a:effectLst/>
                <a:latin typeface="Aptos" panose="020B0004020202020204" pitchFamily="34" charset="0"/>
              </a:rPr>
              <a:t>Consider also examining regional trends for any of the metrics on previous slides. </a:t>
            </a:r>
            <a:endParaRPr lang="en-US" sz="1200">
              <a:solidFill>
                <a:schemeClr val="tx1"/>
              </a:solidFill>
              <a:latin typeface="Aptos" panose="020B0004020202020204" pitchFamily="34" charset="0"/>
            </a:endParaRPr>
          </a:p>
          <a:p>
            <a:pPr marL="230188" indent="-230188">
              <a:spcAft>
                <a:spcPts val="400"/>
              </a:spcAft>
              <a:buFont typeface="Arial" panose="020B0604020202020204" pitchFamily="34" charset="0"/>
              <a:buChar char="•"/>
            </a:pPr>
            <a:endParaRPr lang="en-US" sz="1200">
              <a:latin typeface="Aptos" panose="020B0004020202020204" pitchFamily="34" charset="0"/>
            </a:endParaRPr>
          </a:p>
        </p:txBody>
      </p:sp>
      <p:graphicFrame>
        <p:nvGraphicFramePr>
          <p:cNvPr id="3" name="Table 2">
            <a:extLst>
              <a:ext uri="{FF2B5EF4-FFF2-40B4-BE49-F238E27FC236}">
                <a16:creationId xmlns:a16="http://schemas.microsoft.com/office/drawing/2014/main" id="{6C118D8F-DA91-23AE-3716-967A50A2F71D}"/>
              </a:ext>
            </a:extLst>
          </p:cNvPr>
          <p:cNvGraphicFramePr>
            <a:graphicFrameLocks noGrp="1"/>
          </p:cNvGraphicFramePr>
          <p:nvPr>
            <p:extLst>
              <p:ext uri="{D42A27DB-BD31-4B8C-83A1-F6EECF244321}">
                <p14:modId xmlns:p14="http://schemas.microsoft.com/office/powerpoint/2010/main" val="448665389"/>
              </p:ext>
            </p:extLst>
          </p:nvPr>
        </p:nvGraphicFramePr>
        <p:xfrm>
          <a:off x="991673" y="5939522"/>
          <a:ext cx="6983280" cy="327463"/>
        </p:xfrm>
        <a:graphic>
          <a:graphicData uri="http://schemas.openxmlformats.org/drawingml/2006/table">
            <a:tbl>
              <a:tblPr firstRow="1" bandRow="1">
                <a:tableStyleId>{5C22544A-7EE6-4342-B048-85BDC9FD1C3A}</a:tableStyleId>
              </a:tblPr>
              <a:tblGrid>
                <a:gridCol w="1745820">
                  <a:extLst>
                    <a:ext uri="{9D8B030D-6E8A-4147-A177-3AD203B41FA5}">
                      <a16:colId xmlns:a16="http://schemas.microsoft.com/office/drawing/2014/main" val="1205240371"/>
                    </a:ext>
                  </a:extLst>
                </a:gridCol>
                <a:gridCol w="1745820">
                  <a:extLst>
                    <a:ext uri="{9D8B030D-6E8A-4147-A177-3AD203B41FA5}">
                      <a16:colId xmlns:a16="http://schemas.microsoft.com/office/drawing/2014/main" val="1617751422"/>
                    </a:ext>
                  </a:extLst>
                </a:gridCol>
                <a:gridCol w="1745820">
                  <a:extLst>
                    <a:ext uri="{9D8B030D-6E8A-4147-A177-3AD203B41FA5}">
                      <a16:colId xmlns:a16="http://schemas.microsoft.com/office/drawing/2014/main" val="3863508548"/>
                    </a:ext>
                  </a:extLst>
                </a:gridCol>
                <a:gridCol w="1745820">
                  <a:extLst>
                    <a:ext uri="{9D8B030D-6E8A-4147-A177-3AD203B41FA5}">
                      <a16:colId xmlns:a16="http://schemas.microsoft.com/office/drawing/2014/main" val="958586623"/>
                    </a:ext>
                  </a:extLst>
                </a:gridCol>
              </a:tblGrid>
              <a:tr h="32746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a:solidFill>
                            <a:schemeClr val="tx1">
                              <a:lumMod val="50000"/>
                              <a:lumOff val="50000"/>
                            </a:schemeClr>
                          </a:solidFill>
                          <a:latin typeface="Aptos" panose="020B0004020202020204" pitchFamily="34" charset="0"/>
                        </a:rPr>
                        <a:t>n =  161</a:t>
                      </a:r>
                    </a:p>
                  </a:txBody>
                  <a:tcPr marL="0" marR="0" marT="0" marB="0"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a:solidFill>
                            <a:schemeClr val="tx1">
                              <a:lumMod val="50000"/>
                              <a:lumOff val="50000"/>
                            </a:schemeClr>
                          </a:solidFill>
                          <a:latin typeface="Aptos" panose="020B0004020202020204" pitchFamily="34" charset="0"/>
                        </a:rPr>
                        <a:t>n = 240</a:t>
                      </a:r>
                    </a:p>
                  </a:txBody>
                  <a:tcPr marL="0" marR="0" marT="0" marB="0"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a:solidFill>
                            <a:schemeClr val="tx1">
                              <a:lumMod val="50000"/>
                              <a:lumOff val="50000"/>
                            </a:schemeClr>
                          </a:solidFill>
                          <a:latin typeface="Aptos" panose="020B0004020202020204" pitchFamily="34" charset="0"/>
                        </a:rPr>
                        <a:t>n = 345</a:t>
                      </a:r>
                    </a:p>
                  </a:txBody>
                  <a:tcPr marL="0" marR="0" marT="0" marB="0"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a:solidFill>
                            <a:schemeClr val="tx1">
                              <a:lumMod val="50000"/>
                              <a:lumOff val="50000"/>
                            </a:schemeClr>
                          </a:solidFill>
                          <a:latin typeface="Aptos" panose="020B0004020202020204" pitchFamily="34" charset="0"/>
                        </a:rPr>
                        <a:t>n = 206</a:t>
                      </a:r>
                    </a:p>
                  </a:txBody>
                  <a:tcPr marL="0" marR="0" marT="0" marB="0" anchor="ctr">
                    <a:noFill/>
                  </a:tcPr>
                </a:tc>
                <a:extLst>
                  <a:ext uri="{0D108BD9-81ED-4DB2-BD59-A6C34878D82A}">
                    <a16:rowId xmlns:a16="http://schemas.microsoft.com/office/drawing/2014/main" val="2130739212"/>
                  </a:ext>
                </a:extLst>
              </a:tr>
            </a:tbl>
          </a:graphicData>
        </a:graphic>
      </p:graphicFrame>
      <p:sp>
        <p:nvSpPr>
          <p:cNvPr id="7" name="Rectangle 6">
            <a:extLst>
              <a:ext uri="{FF2B5EF4-FFF2-40B4-BE49-F238E27FC236}">
                <a16:creationId xmlns:a16="http://schemas.microsoft.com/office/drawing/2014/main" id="{7C50B85F-9AEF-A7C6-6FC3-C17903AFF6AE}"/>
              </a:ext>
            </a:extLst>
          </p:cNvPr>
          <p:cNvSpPr/>
          <p:nvPr/>
        </p:nvSpPr>
        <p:spPr>
          <a:xfrm>
            <a:off x="1111968" y="1222012"/>
            <a:ext cx="2404275" cy="677263"/>
          </a:xfrm>
          <a:prstGeom prst="rect">
            <a:avLst/>
          </a:prstGeom>
          <a:solidFill>
            <a:schemeClr val="bg1">
              <a:lumMod val="85000"/>
            </a:schemeClr>
          </a:solidFill>
          <a:ln w="9525">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i="1">
                <a:solidFill>
                  <a:schemeClr val="tx1"/>
                </a:solidFill>
                <a:latin typeface="Aptos" panose="020B0004020202020204" pitchFamily="34" charset="0"/>
              </a:rPr>
              <a:t>How to read this chart</a:t>
            </a:r>
            <a:r>
              <a:rPr lang="en-US" sz="1200">
                <a:solidFill>
                  <a:schemeClr val="tx1"/>
                </a:solidFill>
                <a:latin typeface="Aptos" panose="020B0004020202020204" pitchFamily="34" charset="0"/>
              </a:rPr>
              <a:t>: Of all children in care in Region 4, 36% are currently placed with kin. </a:t>
            </a:r>
          </a:p>
        </p:txBody>
      </p:sp>
      <p:sp>
        <p:nvSpPr>
          <p:cNvPr id="8" name="TextBox 7">
            <a:extLst>
              <a:ext uri="{FF2B5EF4-FFF2-40B4-BE49-F238E27FC236}">
                <a16:creationId xmlns:a16="http://schemas.microsoft.com/office/drawing/2014/main" id="{8AE96B33-CBBB-5F78-3D64-E822B637ABB8}"/>
              </a:ext>
            </a:extLst>
          </p:cNvPr>
          <p:cNvSpPr txBox="1"/>
          <p:nvPr/>
        </p:nvSpPr>
        <p:spPr>
          <a:xfrm>
            <a:off x="1661375" y="2193217"/>
            <a:ext cx="5318973" cy="523220"/>
          </a:xfrm>
          <a:prstGeom prst="rect">
            <a:avLst/>
          </a:prstGeom>
          <a:noFill/>
        </p:spPr>
        <p:txBody>
          <a:bodyPr wrap="square" rtlCol="0">
            <a:spAutoFit/>
          </a:bodyPr>
          <a:lstStyle/>
          <a:p>
            <a:pPr algn="ctr"/>
            <a:r>
              <a:rPr lang="en-US" sz="1600">
                <a:solidFill>
                  <a:schemeClr val="bg1">
                    <a:lumMod val="65000"/>
                  </a:schemeClr>
                </a:solidFill>
                <a:latin typeface="Aptos" panose="020B0004020202020204" pitchFamily="34" charset="0"/>
              </a:rPr>
              <a:t>ILLUSTRATIVE DATA</a:t>
            </a:r>
          </a:p>
          <a:p>
            <a:pPr algn="ctr"/>
            <a:r>
              <a:rPr lang="en-US" sz="1200" i="1">
                <a:solidFill>
                  <a:schemeClr val="bg1">
                    <a:lumMod val="65000"/>
                  </a:schemeClr>
                </a:solidFill>
                <a:latin typeface="Aptos" panose="020B0004020202020204" pitchFamily="34" charset="0"/>
              </a:rPr>
              <a:t>Right click on numbers to “edit data” to customize for your jurisdiction </a:t>
            </a:r>
          </a:p>
        </p:txBody>
      </p:sp>
    </p:spTree>
    <p:extLst>
      <p:ext uri="{BB962C8B-B14F-4D97-AF65-F5344CB8AC3E}">
        <p14:creationId xmlns:p14="http://schemas.microsoft.com/office/powerpoint/2010/main" val="925742224"/>
      </p:ext>
    </p:extLst>
  </p:cSld>
  <p:clrMapOvr>
    <a:masterClrMapping/>
  </p:clrMapOvr>
</p:sld>
</file>

<file path=ppt/theme/theme1.xml><?xml version="1.0" encoding="utf-8"?>
<a:theme xmlns:a="http://schemas.openxmlformats.org/drawingml/2006/main" name="GPL 2022 PPT Theme">
  <a:themeElements>
    <a:clrScheme name="GPL 2022 Colors">
      <a:dk1>
        <a:sysClr val="windowText" lastClr="000000"/>
      </a:dk1>
      <a:lt1>
        <a:sysClr val="window" lastClr="FFFFFF"/>
      </a:lt1>
      <a:dk2>
        <a:srgbClr val="003946"/>
      </a:dk2>
      <a:lt2>
        <a:srgbClr val="D58936"/>
      </a:lt2>
      <a:accent1>
        <a:srgbClr val="A0C1D1"/>
      </a:accent1>
      <a:accent2>
        <a:srgbClr val="A71930"/>
      </a:accent2>
      <a:accent3>
        <a:srgbClr val="6C7D47"/>
      </a:accent3>
      <a:accent4>
        <a:srgbClr val="6AABB4"/>
      </a:accent4>
      <a:accent5>
        <a:srgbClr val="FFBD00"/>
      </a:accent5>
      <a:accent6>
        <a:srgbClr val="E24E1B"/>
      </a:accent6>
      <a:hlink>
        <a:srgbClr val="0825FC"/>
      </a:hlink>
      <a:folHlink>
        <a:srgbClr val="6019A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PL 2020 PPT Theme" id="{AEF61B67-883A-48E7-8403-3129E2186579}" vid="{3A3FAD8A-1093-483A-99AA-287A8FC59DE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8C71CF9FA992644A2192337DA7CB4A5" ma:contentTypeVersion="12" ma:contentTypeDescription="Create a new document." ma:contentTypeScope="" ma:versionID="5f16a66e59428c9e637cf68719ba745b">
  <xsd:schema xmlns:xsd="http://www.w3.org/2001/XMLSchema" xmlns:xs="http://www.w3.org/2001/XMLSchema" xmlns:p="http://schemas.microsoft.com/office/2006/metadata/properties" xmlns:ns2="00f3102f-3d4a-4990-b03a-f4cfd784dffd" xmlns:ns3="0f18fbad-8e1b-4715-99fc-1df03dafc325" targetNamespace="http://schemas.microsoft.com/office/2006/metadata/properties" ma:root="true" ma:fieldsID="f6b98ee7bf7a9e3b0af62457df69e3d9" ns2:_="" ns3:_="">
    <xsd:import namespace="00f3102f-3d4a-4990-b03a-f4cfd784dffd"/>
    <xsd:import namespace="0f18fbad-8e1b-4715-99fc-1df03dafc325"/>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MediaServiceDateTaken" minOccurs="0"/>
                <xsd:element ref="ns2:MediaServiceSearchPropertie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0f3102f-3d4a-4990-b03a-f4cfd784dff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SearchProperties" ma:index="18" nillable="true" ma:displayName="MediaServiceSearchProperties" ma:hidden="true" ma:internalName="MediaServiceSearchProperties" ma:readOnly="true">
      <xsd:simpleType>
        <xsd:restriction base="dms:Note"/>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f18fbad-8e1b-4715-99fc-1df03dafc325"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A4714B8-15D5-4FB2-BD83-79CC4CAFC684}">
  <ds:schemaRefs>
    <ds:schemaRef ds:uri="00f3102f-3d4a-4990-b03a-f4cfd784dffd"/>
    <ds:schemaRef ds:uri="0f18fbad-8e1b-4715-99fc-1df03dafc32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6E0CF5C-76E2-43E1-A5E1-625058C61647}">
  <ds:schemaRefs>
    <ds:schemaRef ds:uri="http://schemas.microsoft.com/sharepoint/v3/contenttype/forms"/>
  </ds:schemaRefs>
</ds:datastoreItem>
</file>

<file path=customXml/itemProps3.xml><?xml version="1.0" encoding="utf-8"?>
<ds:datastoreItem xmlns:ds="http://schemas.openxmlformats.org/officeDocument/2006/customXml" ds:itemID="{87D69158-290E-4912-809E-A3240C58A8EA}">
  <ds:schemaRefs>
    <ds:schemaRef ds:uri="00f3102f-3d4a-4990-b03a-f4cfd784dffd"/>
    <ds:schemaRef ds:uri="0f18fbad-8e1b-4715-99fc-1df03dafc32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0</TotalTime>
  <Words>1712</Words>
  <Application>Microsoft Office PowerPoint</Application>
  <PresentationFormat>Widescreen</PresentationFormat>
  <Paragraphs>141</Paragraphs>
  <Slides>8</Slides>
  <Notes>7</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GPL 2022 PPT Theme</vt:lpstr>
      <vt:lpstr>PowerPoint Presentation</vt:lpstr>
      <vt:lpstr>Kin Placement Dashboard Guide</vt:lpstr>
      <vt:lpstr>Overall placements with kin | The % of all children in out-of-home care placed with kin</vt:lpstr>
      <vt:lpstr>Initial placements with kin | The % of children initially placed with kin upon entry to care</vt:lpstr>
      <vt:lpstr>Placement stability | % of children remaining in initial placement setting 1, 3, 6 months after entry to care</vt:lpstr>
      <vt:lpstr>Placement rates with kin by child age group</vt:lpstr>
      <vt:lpstr>Placement rates with kin by child race/ethnicity</vt:lpstr>
      <vt:lpstr>Placement rates with kin by region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Mission</dc:title>
  <dc:creator>Blancato, Lynda</dc:creator>
  <cp:lastModifiedBy>Israelsen-Hartley, Sara</cp:lastModifiedBy>
  <cp:revision>9</cp:revision>
  <dcterms:created xsi:type="dcterms:W3CDTF">2024-05-16T15:58:32Z</dcterms:created>
  <dcterms:modified xsi:type="dcterms:W3CDTF">2024-06-20T19:26:24Z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0x01010068C71CF9FA992644A2192337DA7CB4A5</vt:lpwstr>
  </property>
</Properties>
</file>