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61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3D25BB-08D2-2718-BFE0-2315BC3D78AE}" name="Cregg, Emma" initials="CE" userId="S::emmacregg@hks.harvard.edu::5d6b298b-83e3-4d19-bc47-1ac38e678e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A2"/>
    <a:srgbClr val="CD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3862D3-4EBF-D3BC-A5A1-7FEB4367CA38}" v="14" dt="2024-04-11T13:02:27.874"/>
    <p1510:client id="{D582F28D-38BA-433E-967E-931DF7D1704A}" v="2" dt="2024-04-11T12:03:08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E8D46-43AC-4D43-BE13-196186DCC448}" type="datetimeFigureOut"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A186A-D8C3-48B6-AE93-C1CCB6C504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0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EECBA-86D4-426C-9E6B-0FCBD0E1E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A186A-D8C3-48B6-AE93-C1CCB6C504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8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58E6C7-150D-468A-B803-6407E50342B5}"/>
              </a:ext>
            </a:extLst>
          </p:cNvPr>
          <p:cNvSpPr/>
          <p:nvPr userDrawn="1"/>
        </p:nvSpPr>
        <p:spPr>
          <a:xfrm>
            <a:off x="240821" y="6284401"/>
            <a:ext cx="11710358" cy="9051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83CCA5-AA54-4D20-AF73-627356845704}"/>
              </a:ext>
            </a:extLst>
          </p:cNvPr>
          <p:cNvSpPr/>
          <p:nvPr userDrawn="1"/>
        </p:nvSpPr>
        <p:spPr>
          <a:xfrm flipV="1">
            <a:off x="240821" y="6426679"/>
            <a:ext cx="11710358" cy="37093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648201"/>
          </a:xfrm>
        </p:spPr>
        <p:txBody>
          <a:bodyPr>
            <a:normAutofit/>
          </a:bodyPr>
          <a:lstStyle>
            <a:lvl1pPr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32490"/>
            <a:ext cx="10287000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Footer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01400" y="6432490"/>
            <a:ext cx="685800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   </a:t>
            </a:r>
            <a:fld id="{9BA150B5-8DFC-458F-AD8B-0D6E73DD8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5CBEA2-ACC0-47AE-936C-FBF0D7595B1B}"/>
              </a:ext>
            </a:extLst>
          </p:cNvPr>
          <p:cNvSpPr/>
          <p:nvPr userDrawn="1"/>
        </p:nvSpPr>
        <p:spPr>
          <a:xfrm>
            <a:off x="0" y="352309"/>
            <a:ext cx="393192" cy="3952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FB166F3-AC9E-45C3-9FBE-93B50965C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36" y="267419"/>
            <a:ext cx="10972800" cy="538939"/>
          </a:xfrm>
        </p:spPr>
        <p:txBody>
          <a:bodyPr tIns="0" anchor="t">
            <a:noAutofit/>
          </a:bodyPr>
          <a:lstStyle>
            <a:lvl1pPr algn="l">
              <a:defRPr sz="3200" b="1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142603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ericanbar.org/groups/public_interest/child_law/resources/child_law_practiceonline/child_law_practice/vol-36/july-aug-2017/kinship-care-is-better-for-children-and-families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gu.org/app/uploads/2023/05/23-Children-Thrive-in-Grandfamilies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outcome.org/Uploads/COAUploads/PdfUpload/SatisfactionInIllinoisChildWelfare.pdf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hyperlink" Target="https://www.casey.org/placement-stability-impact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hyperlink" Target="https://www.sciencedirect.com/science/article/abs/pii/S019074091830731X?via%3Dihub" TargetMode="External"/><Relationship Id="rId5" Type="http://schemas.openxmlformats.org/officeDocument/2006/relationships/image" Target="../media/image9.svg"/><Relationship Id="rId10" Type="http://schemas.openxmlformats.org/officeDocument/2006/relationships/hyperlink" Target="https://web.stanford.edu/~mrosenfe/Donaldson_report_foster_care.pdf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doi.org/10.1016/j.childyouth.2010.06.01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Stored Data 17">
            <a:extLst>
              <a:ext uri="{FF2B5EF4-FFF2-40B4-BE49-F238E27FC236}">
                <a16:creationId xmlns:a16="http://schemas.microsoft.com/office/drawing/2014/main" id="{A1F9038B-D439-4B53-78F5-B8C128562BFB}"/>
              </a:ext>
            </a:extLst>
          </p:cNvPr>
          <p:cNvSpPr/>
          <p:nvPr/>
        </p:nvSpPr>
        <p:spPr>
          <a:xfrm rot="10800000">
            <a:off x="2112022" y="1587078"/>
            <a:ext cx="9580060" cy="4487152"/>
          </a:xfrm>
          <a:prstGeom prst="flowChartOnlineStorage">
            <a:avLst/>
          </a:prstGeom>
          <a:solidFill>
            <a:srgbClr val="006CA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7C672-C8A2-8CC1-4C08-463370AF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CB5-6F71-40EF-BF8A-0556FABA82B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2BF8189-4303-2B14-F5DE-A2CC5E82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Arial"/>
                <a:ea typeface="Verdana"/>
                <a:cs typeface="Arial"/>
              </a:rPr>
              <a:t>Benefits of Kinship Care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5AD7A-E92D-B61E-DA0F-749346A08F3F}"/>
              </a:ext>
            </a:extLst>
          </p:cNvPr>
          <p:cNvSpPr txBox="1"/>
          <p:nvPr/>
        </p:nvSpPr>
        <p:spPr>
          <a:xfrm>
            <a:off x="649202" y="700208"/>
            <a:ext cx="1104287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0" i="1" dirty="0">
                <a:latin typeface="Arial"/>
                <a:cs typeface="Arial"/>
              </a:rPr>
              <a:t>When placed with kin,</a:t>
            </a:r>
            <a:r>
              <a:rPr lang="en-US" sz="2200" i="1" dirty="0">
                <a:latin typeface="Arial"/>
                <a:cs typeface="Arial"/>
              </a:rPr>
              <a:t> </a:t>
            </a:r>
            <a:r>
              <a:rPr lang="en-US" sz="2200" b="0" i="1" dirty="0">
                <a:latin typeface="Arial"/>
                <a:cs typeface="Arial"/>
              </a:rPr>
              <a:t>children experience more stability, less trauma</a:t>
            </a:r>
            <a:r>
              <a:rPr lang="en-US" sz="2200" i="1" dirty="0">
                <a:latin typeface="Arial"/>
                <a:cs typeface="Arial"/>
              </a:rPr>
              <a:t>, and stronger</a:t>
            </a:r>
            <a:r>
              <a:rPr lang="en-US" sz="2200" b="0" i="1" dirty="0">
                <a:latin typeface="Arial"/>
                <a:cs typeface="Arial"/>
              </a:rPr>
              <a:t> connections </a:t>
            </a:r>
            <a:r>
              <a:rPr lang="en-US" sz="2200" i="1" dirty="0">
                <a:latin typeface="Arial"/>
                <a:cs typeface="Arial"/>
              </a:rPr>
              <a:t>to family, community, and culture.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2FA5FC8-A47F-40CA-847B-5FAC9C575C3E}"/>
              </a:ext>
            </a:extLst>
          </p:cNvPr>
          <p:cNvSpPr txBox="1"/>
          <p:nvPr/>
        </p:nvSpPr>
        <p:spPr>
          <a:xfrm>
            <a:off x="499918" y="3265314"/>
            <a:ext cx="302925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Placement with kin is associated with: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C51B98-5EE6-B7AC-62AC-478BF26A783E}"/>
              </a:ext>
            </a:extLst>
          </p:cNvPr>
          <p:cNvGrpSpPr/>
          <p:nvPr/>
        </p:nvGrpSpPr>
        <p:grpSpPr>
          <a:xfrm>
            <a:off x="3243853" y="1801048"/>
            <a:ext cx="7463563" cy="4120065"/>
            <a:chOff x="420760" y="2512814"/>
            <a:chExt cx="5858174" cy="319793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90B96C2-2AD5-EB28-9952-E2FBE882F294}"/>
                </a:ext>
              </a:extLst>
            </p:cNvPr>
            <p:cNvGrpSpPr/>
            <p:nvPr/>
          </p:nvGrpSpPr>
          <p:grpSpPr>
            <a:xfrm>
              <a:off x="420760" y="4282978"/>
              <a:ext cx="3215935" cy="1411681"/>
              <a:chOff x="-75561" y="3806344"/>
              <a:chExt cx="3652764" cy="15531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8BC7C4-063F-3044-0DF0-C63F7F505192}"/>
                  </a:ext>
                </a:extLst>
              </p:cNvPr>
              <p:cNvSpPr txBox="1"/>
              <p:nvPr/>
            </p:nvSpPr>
            <p:spPr>
              <a:xfrm>
                <a:off x="-75561" y="4807550"/>
                <a:ext cx="3652764" cy="55194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b="1" dirty="0">
                    <a:latin typeface="Arial"/>
                    <a:cs typeface="Arial"/>
                  </a:rPr>
                  <a:t>Higher placement stability and improved permanency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3F38D8A-E933-C9D2-C206-417FA31A33B4}"/>
                  </a:ext>
                </a:extLst>
              </p:cNvPr>
              <p:cNvGrpSpPr/>
              <p:nvPr/>
            </p:nvGrpSpPr>
            <p:grpSpPr>
              <a:xfrm>
                <a:off x="1312672" y="3806344"/>
                <a:ext cx="885264" cy="876300"/>
                <a:chOff x="4073220" y="1798890"/>
                <a:chExt cx="885264" cy="876300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3D5CD2E4-B15E-692F-7696-F3E6F2EA60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73220" y="1798890"/>
                  <a:ext cx="876300" cy="8763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C8FE798-2041-63CF-1934-F6D2660E17A0}"/>
                    </a:ext>
                  </a:extLst>
                </p:cNvPr>
                <p:cNvSpPr/>
                <p:nvPr/>
              </p:nvSpPr>
              <p:spPr>
                <a:xfrm>
                  <a:off x="4082184" y="1814144"/>
                  <a:ext cx="876300" cy="84889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D8D3E19-1AD6-4EB9-AA96-B43ABDA68B24}"/>
                </a:ext>
              </a:extLst>
            </p:cNvPr>
            <p:cNvGrpSpPr/>
            <p:nvPr/>
          </p:nvGrpSpPr>
          <p:grpSpPr>
            <a:xfrm>
              <a:off x="443713" y="2512815"/>
              <a:ext cx="3445295" cy="1440358"/>
              <a:chOff x="-49490" y="1858785"/>
              <a:chExt cx="3913279" cy="158470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82125C4-5BD9-8E86-7FAF-5FF357CF9AC2}"/>
                  </a:ext>
                </a:extLst>
              </p:cNvPr>
              <p:cNvGrpSpPr/>
              <p:nvPr/>
            </p:nvGrpSpPr>
            <p:grpSpPr>
              <a:xfrm>
                <a:off x="1339341" y="1858785"/>
                <a:ext cx="876300" cy="876300"/>
                <a:chOff x="6501891" y="1810234"/>
                <a:chExt cx="876300" cy="876300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B3922325-4DCF-A8A2-9311-20AB67876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01891" y="1810234"/>
                  <a:ext cx="876300" cy="876300"/>
                </a:xfrm>
                <a:prstGeom prst="rect">
                  <a:avLst/>
                </a:prstGeom>
              </p:spPr>
            </p:pic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5EFB1B1-9E72-0C16-E831-185904477231}"/>
                    </a:ext>
                  </a:extLst>
                </p:cNvPr>
                <p:cNvSpPr/>
                <p:nvPr/>
              </p:nvSpPr>
              <p:spPr>
                <a:xfrm>
                  <a:off x="6501891" y="1810234"/>
                  <a:ext cx="876300" cy="84889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B06321-6960-BE42-A172-3083D35417B2}"/>
                  </a:ext>
                </a:extLst>
              </p:cNvPr>
              <p:cNvSpPr txBox="1"/>
              <p:nvPr/>
            </p:nvSpPr>
            <p:spPr>
              <a:xfrm>
                <a:off x="-49490" y="2891540"/>
                <a:ext cx="3913279" cy="55194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b="1" dirty="0">
                    <a:latin typeface="Arial"/>
                    <a:cs typeface="Arial"/>
                  </a:rPr>
                  <a:t>Reduced trauma and improved 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b="1" dirty="0">
                    <a:latin typeface="Arial"/>
                    <a:cs typeface="Arial"/>
                  </a:rPr>
                  <a:t>child well-being 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ADED9E6-8BB1-0A8A-C267-9022B8E3470C}"/>
                </a:ext>
              </a:extLst>
            </p:cNvPr>
            <p:cNvGrpSpPr/>
            <p:nvPr/>
          </p:nvGrpSpPr>
          <p:grpSpPr>
            <a:xfrm>
              <a:off x="3755910" y="4287688"/>
              <a:ext cx="2523023" cy="1423060"/>
              <a:chOff x="3712612" y="3811532"/>
              <a:chExt cx="2865731" cy="1565674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63C0268-6712-5FF8-882E-8B6A646D0952}"/>
                  </a:ext>
                </a:extLst>
              </p:cNvPr>
              <p:cNvGrpSpPr/>
              <p:nvPr/>
            </p:nvGrpSpPr>
            <p:grpSpPr>
              <a:xfrm>
                <a:off x="4681523" y="3811532"/>
                <a:ext cx="876301" cy="876300"/>
                <a:chOff x="4681523" y="3853148"/>
                <a:chExt cx="876301" cy="876300"/>
              </a:xfrm>
            </p:grpSpPr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137B426C-96B5-139D-A2E2-6E3F1213B4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81524" y="3853148"/>
                  <a:ext cx="876300" cy="876300"/>
                </a:xfrm>
                <a:prstGeom prst="rect">
                  <a:avLst/>
                </a:prstGeom>
              </p:spPr>
            </p:pic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D1D06F1-EA36-E1F0-DE26-B2FB94DEE3DE}"/>
                    </a:ext>
                  </a:extLst>
                </p:cNvPr>
                <p:cNvSpPr/>
                <p:nvPr/>
              </p:nvSpPr>
              <p:spPr>
                <a:xfrm>
                  <a:off x="4681523" y="3876925"/>
                  <a:ext cx="876300" cy="84889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91DC8EF-F01F-39FA-28E5-61A9713073D5}"/>
                  </a:ext>
                </a:extLst>
              </p:cNvPr>
              <p:cNvSpPr txBox="1"/>
              <p:nvPr/>
            </p:nvSpPr>
            <p:spPr>
              <a:xfrm>
                <a:off x="3712612" y="4825257"/>
                <a:ext cx="2865731" cy="5519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Preservation of family, culture, and community 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500A4D-20C3-198F-2995-1B91091AD67C}"/>
                </a:ext>
              </a:extLst>
            </p:cNvPr>
            <p:cNvGrpSpPr/>
            <p:nvPr/>
          </p:nvGrpSpPr>
          <p:grpSpPr>
            <a:xfrm>
              <a:off x="3710471" y="2512814"/>
              <a:ext cx="2568463" cy="1440356"/>
              <a:chOff x="3710471" y="2512814"/>
              <a:chExt cx="2568463" cy="144035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1143496-159E-3380-DEBC-968EB3839D9F}"/>
                  </a:ext>
                </a:extLst>
              </p:cNvPr>
              <p:cNvSpPr txBox="1"/>
              <p:nvPr/>
            </p:nvSpPr>
            <p:spPr>
              <a:xfrm>
                <a:off x="3710471" y="3451497"/>
                <a:ext cx="2568463" cy="5016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Better behavioral and mental health outcomes 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814F8495-1269-D0D0-C3EE-C6FDAC9BA51D}"/>
                  </a:ext>
                </a:extLst>
              </p:cNvPr>
              <p:cNvGrpSpPr/>
              <p:nvPr/>
            </p:nvGrpSpPr>
            <p:grpSpPr>
              <a:xfrm>
                <a:off x="4608950" y="2512814"/>
                <a:ext cx="771504" cy="771567"/>
                <a:chOff x="4608950" y="2512814"/>
                <a:chExt cx="771504" cy="771567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0189518-38C0-E059-62D8-5F30BA15A03C}"/>
                    </a:ext>
                  </a:extLst>
                </p:cNvPr>
                <p:cNvSpPr/>
                <p:nvPr/>
              </p:nvSpPr>
              <p:spPr>
                <a:xfrm>
                  <a:off x="4608950" y="2512814"/>
                  <a:ext cx="771504" cy="771567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" name="Graphic 5" descr="Right And Left Brain with solid fill">
                  <a:extLst>
                    <a:ext uri="{FF2B5EF4-FFF2-40B4-BE49-F238E27FC236}">
                      <a16:creationId xmlns:a16="http://schemas.microsoft.com/office/drawing/2014/main" id="{9BA16CC1-0347-FED8-AB55-9CF5C5C0BB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5661" y="2562813"/>
                  <a:ext cx="737705" cy="69353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35AC7A8-EBD2-C2DB-E36C-A09F0F79A860}"/>
              </a:ext>
            </a:extLst>
          </p:cNvPr>
          <p:cNvSpPr txBox="1"/>
          <p:nvPr/>
        </p:nvSpPr>
        <p:spPr>
          <a:xfrm>
            <a:off x="219075" y="6402642"/>
            <a:ext cx="8795998" cy="41549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Kinship Care is Better for Children and Families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Heidi Redlich Epstein; 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Factsheet: Children Thrive in </a:t>
            </a:r>
            <a:r>
              <a:rPr lang="en-US" sz="10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Grandfamilies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Generations United</a:t>
            </a: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Kennedy School Government Performance Lab © 2024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9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E4D5F7-1D3E-64EB-048D-4A7DB1F9B3AE}"/>
              </a:ext>
            </a:extLst>
          </p:cNvPr>
          <p:cNvSpPr/>
          <p:nvPr/>
        </p:nvSpPr>
        <p:spPr>
          <a:xfrm>
            <a:off x="661074" y="1016726"/>
            <a:ext cx="5265762" cy="5004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F635F-676C-8B55-EAD6-A69A7652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CB5-6F71-40EF-BF8A-0556FABA82B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E802A65-7893-403E-73C5-D8686E14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4196"/>
            <a:ext cx="11213592" cy="954106"/>
          </a:xfrm>
        </p:spPr>
        <p:txBody>
          <a:bodyPr/>
          <a:lstStyle/>
          <a:p>
            <a:r>
              <a:rPr lang="en-US" sz="300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Children Feel Stronger Bonds, Greater Stability With Kin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EA66E2-2BFD-3A7F-0340-E68CF89D0EE4}"/>
              </a:ext>
            </a:extLst>
          </p:cNvPr>
          <p:cNvGrpSpPr/>
          <p:nvPr/>
        </p:nvGrpSpPr>
        <p:grpSpPr>
          <a:xfrm>
            <a:off x="956023" y="1753030"/>
            <a:ext cx="4737492" cy="1093270"/>
            <a:chOff x="1481737" y="3873770"/>
            <a:chExt cx="4155826" cy="10932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6BC765-9082-9CBD-8EA6-FBED4E314C0E}"/>
                </a:ext>
              </a:extLst>
            </p:cNvPr>
            <p:cNvSpPr txBox="1"/>
            <p:nvPr/>
          </p:nvSpPr>
          <p:spPr>
            <a:xfrm>
              <a:off x="2711483" y="4039531"/>
              <a:ext cx="29260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Children in kinship care were more likely to report that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they always feel loved.</a:t>
              </a:r>
              <a:r>
                <a:rPr lang="en-US" baseline="300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1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9" descr="Comment Heart outline">
              <a:extLst>
                <a:ext uri="{FF2B5EF4-FFF2-40B4-BE49-F238E27FC236}">
                  <a16:creationId xmlns:a16="http://schemas.microsoft.com/office/drawing/2014/main" id="{8AD57FD5-BAF2-A8BD-DBB8-0020C936F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81737" y="3873770"/>
              <a:ext cx="1093270" cy="109327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14146E-246B-88A0-7997-1217A78794C2}"/>
              </a:ext>
            </a:extLst>
          </p:cNvPr>
          <p:cNvGrpSpPr/>
          <p:nvPr/>
        </p:nvGrpSpPr>
        <p:grpSpPr>
          <a:xfrm>
            <a:off x="1027186" y="2966552"/>
            <a:ext cx="4798472" cy="1311174"/>
            <a:chOff x="-675533" y="3747127"/>
            <a:chExt cx="6491224" cy="15111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36367D-4673-978E-A488-B4F98C0B4A6F}"/>
                </a:ext>
              </a:extLst>
            </p:cNvPr>
            <p:cNvSpPr txBox="1"/>
            <p:nvPr/>
          </p:nvSpPr>
          <p:spPr>
            <a:xfrm>
              <a:off x="1068228" y="3874878"/>
              <a:ext cx="4747463" cy="138339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Arial"/>
                  <a:cs typeface="Arial"/>
                </a:rPr>
                <a:t>Following child adoption, relatives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 were more likely to report they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would be willing to </a:t>
              </a:r>
              <a:r>
                <a:rPr lang="en-US" b="1" dirty="0">
                  <a:latin typeface="Arial"/>
                  <a:cs typeface="Arial"/>
                </a:rPr>
                <a:t>do it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all over</a:t>
              </a:r>
              <a:r>
                <a:rPr lang="en-US" b="1" dirty="0">
                  <a:latin typeface="Arial"/>
                  <a:cs typeface="Arial"/>
                </a:rPr>
                <a:t> a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gain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.</a:t>
              </a:r>
              <a:r>
                <a:rPr lang="en-US" baseline="30000" dirty="0">
                  <a:latin typeface="Arial"/>
                  <a:ea typeface="Roboto"/>
                  <a:cs typeface="Arial"/>
                </a:rPr>
                <a:t>2</a:t>
              </a:r>
              <a:endParaRPr kumimoji="0" lang="en-US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13" name="Graphic 12" descr="Home1 outline">
              <a:extLst>
                <a:ext uri="{FF2B5EF4-FFF2-40B4-BE49-F238E27FC236}">
                  <a16:creationId xmlns:a16="http://schemas.microsoft.com/office/drawing/2014/main" id="{DCC04C9D-29F9-6068-9730-5FE38A704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75533" y="3747127"/>
              <a:ext cx="1425503" cy="99941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82935F-029A-4818-9074-31E96EE74856}"/>
              </a:ext>
            </a:extLst>
          </p:cNvPr>
          <p:cNvGrpSpPr/>
          <p:nvPr/>
        </p:nvGrpSpPr>
        <p:grpSpPr>
          <a:xfrm>
            <a:off x="1159329" y="4197943"/>
            <a:ext cx="4666329" cy="1577064"/>
            <a:chOff x="614589" y="4667617"/>
            <a:chExt cx="4666329" cy="15770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87675F-6FDE-D1A5-3BB5-FFD0430EFDAC}"/>
                </a:ext>
              </a:extLst>
            </p:cNvPr>
            <p:cNvSpPr txBox="1"/>
            <p:nvPr/>
          </p:nvSpPr>
          <p:spPr>
            <a:xfrm>
              <a:off x="1794079" y="4767353"/>
              <a:ext cx="3486839" cy="147732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en-US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on-kinship </a:t>
              </a:r>
              <a:r>
                <a:rPr lang="en-US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foster care</a:t>
              </a:r>
              <a:r>
                <a:rPr lang="en-US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has been </a:t>
              </a:r>
              <a:r>
                <a:rPr lang="en-US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found to </a:t>
              </a:r>
              <a:r>
                <a:rPr lang="en-US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have</a:t>
              </a:r>
              <a:r>
                <a:rPr lang="en-US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the second strongest association with </a:t>
              </a:r>
              <a:r>
                <a:rPr lang="en-US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placement instability</a:t>
              </a:r>
              <a:r>
                <a:rPr lang="en-US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after behavioral </a:t>
              </a:r>
              <a:r>
                <a:rPr lang="en-US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challenges</a:t>
              </a:r>
              <a:r>
                <a:rPr lang="en-US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en-US" baseline="30000"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3</a:t>
              </a:r>
              <a:endPara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15" descr="Suitcase outline">
              <a:extLst>
                <a:ext uri="{FF2B5EF4-FFF2-40B4-BE49-F238E27FC236}">
                  <a16:creationId xmlns:a16="http://schemas.microsoft.com/office/drawing/2014/main" id="{08D88645-553F-8140-256B-03E55BC35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4589" y="4667617"/>
              <a:ext cx="914400" cy="9144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BD807C7-1134-2AAC-0241-5BEA5AD1603B}"/>
              </a:ext>
            </a:extLst>
          </p:cNvPr>
          <p:cNvSpPr txBox="1"/>
          <p:nvPr/>
        </p:nvSpPr>
        <p:spPr>
          <a:xfrm>
            <a:off x="661075" y="1180895"/>
            <a:ext cx="5263535" cy="369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Studies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A62110-33A6-F11D-52B5-F30BC99E9B94}"/>
              </a:ext>
            </a:extLst>
          </p:cNvPr>
          <p:cNvSpPr/>
          <p:nvPr/>
        </p:nvSpPr>
        <p:spPr>
          <a:xfrm>
            <a:off x="6080188" y="1016726"/>
            <a:ext cx="5634789" cy="5004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6E022A-31EA-698B-494C-13C49D461427}"/>
              </a:ext>
            </a:extLst>
          </p:cNvPr>
          <p:cNvSpPr txBox="1"/>
          <p:nvPr/>
        </p:nvSpPr>
        <p:spPr>
          <a:xfrm>
            <a:off x="6077961" y="1180895"/>
            <a:ext cx="5634789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Stories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BAF35E-3961-33F8-A221-256FDFEEA48A}"/>
              </a:ext>
            </a:extLst>
          </p:cNvPr>
          <p:cNvSpPr txBox="1"/>
          <p:nvPr/>
        </p:nvSpPr>
        <p:spPr>
          <a:xfrm>
            <a:off x="6419130" y="4420983"/>
            <a:ext cx="4921969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i="1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"We moved two brothers to live with their uncle after they'd temporarily been placed in foster care. Their behavior changed soon after. I saw how their </a:t>
            </a:r>
            <a:r>
              <a:rPr lang="en-US" sz="1700" b="1">
                <a:latin typeface="Arial" panose="020B0604020202020204" pitchFamily="34" charset="0"/>
                <a:cs typeface="Arial" panose="020B0604020202020204" pitchFamily="34" charset="0"/>
              </a:rPr>
              <a:t>stronger bonds 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with a kin caregiver made them feel </a:t>
            </a:r>
            <a:r>
              <a:rPr lang="en-US" sz="1700" b="1">
                <a:latin typeface="Arial" panose="020B0604020202020204" pitchFamily="34" charset="0"/>
                <a:cs typeface="Arial" panose="020B0604020202020204" pitchFamily="34" charset="0"/>
              </a:rPr>
              <a:t>more secure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  <a:endParaRPr lang="en-US" sz="17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1A969-54A9-018F-BED3-91C34C523366}"/>
              </a:ext>
            </a:extLst>
          </p:cNvPr>
          <p:cNvSpPr txBox="1"/>
          <p:nvPr/>
        </p:nvSpPr>
        <p:spPr>
          <a:xfrm>
            <a:off x="219075" y="6261408"/>
            <a:ext cx="11668125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(1) 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Satisfaction of 1,100 Children in Out-of-Home Care, Primarily Foster Care, in Illinois’ Child Welfare System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 Adopting Kin: In the Best Interest of the Children?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Never Too Old: Achieving Permanency and Sustaining Connections for Older Youth in Foster Care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(3) 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Foster Care Placement Instability: A Meta-Analytic Review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Impacts Placement Stability?</a:t>
            </a: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Kennedy School Government Performance Lab © 2024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erson and child fishing on a lake&#10;&#10;Description automatically generated">
            <a:extLst>
              <a:ext uri="{FF2B5EF4-FFF2-40B4-BE49-F238E27FC236}">
                <a16:creationId xmlns:a16="http://schemas.microsoft.com/office/drawing/2014/main" id="{0BDDEC6A-D016-743F-660D-3BA1D37129D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5897" b="13574"/>
          <a:stretch/>
        </p:blipFill>
        <p:spPr>
          <a:xfrm>
            <a:off x="6419131" y="1918791"/>
            <a:ext cx="4952448" cy="23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9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2E8B73-C575-4CEE-F31C-D8D7CEBC7B19}"/>
              </a:ext>
            </a:extLst>
          </p:cNvPr>
          <p:cNvGrpSpPr/>
          <p:nvPr/>
        </p:nvGrpSpPr>
        <p:grpSpPr>
          <a:xfrm>
            <a:off x="2541639" y="785150"/>
            <a:ext cx="6316230" cy="5829902"/>
            <a:chOff x="2116760" y="557008"/>
            <a:chExt cx="6851577" cy="6324029"/>
          </a:xfrm>
          <a:solidFill>
            <a:srgbClr val="006CA2"/>
          </a:solidFill>
        </p:grpSpPr>
        <p:pic>
          <p:nvPicPr>
            <p:cNvPr id="15" name="Graphic 30" descr="User network outline">
              <a:extLst>
                <a:ext uri="{FF2B5EF4-FFF2-40B4-BE49-F238E27FC236}">
                  <a16:creationId xmlns:a16="http://schemas.microsoft.com/office/drawing/2014/main" id="{1144A847-1659-14DA-314B-193092D11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16760" y="557008"/>
              <a:ext cx="6851577" cy="6324029"/>
            </a:xfrm>
            <a:prstGeom prst="rect">
              <a:avLst/>
            </a:prstGeom>
          </p:spPr>
        </p:pic>
        <p:pic>
          <p:nvPicPr>
            <p:cNvPr id="16" name="Graphic 8" descr="Hammock outline">
              <a:extLst>
                <a:ext uri="{FF2B5EF4-FFF2-40B4-BE49-F238E27FC236}">
                  <a16:creationId xmlns:a16="http://schemas.microsoft.com/office/drawing/2014/main" id="{A5A9B8E8-5D77-C124-6AB2-2C430D650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54577" y="2782853"/>
              <a:ext cx="922873" cy="851814"/>
            </a:xfrm>
            <a:prstGeom prst="rect">
              <a:avLst/>
            </a:prstGeom>
          </p:spPr>
        </p:pic>
        <p:pic>
          <p:nvPicPr>
            <p:cNvPr id="17" name="Graphic 10" descr="Connections outline">
              <a:extLst>
                <a:ext uri="{FF2B5EF4-FFF2-40B4-BE49-F238E27FC236}">
                  <a16:creationId xmlns:a16="http://schemas.microsoft.com/office/drawing/2014/main" id="{76F90234-DED4-3161-4439-5B8DD5C1B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42569" y="5094703"/>
              <a:ext cx="867467" cy="885843"/>
            </a:xfrm>
            <a:prstGeom prst="rect">
              <a:avLst/>
            </a:prstGeom>
          </p:spPr>
        </p:pic>
        <p:pic>
          <p:nvPicPr>
            <p:cNvPr id="18" name="Graphic 19" descr="Badge Heart outline">
              <a:extLst>
                <a:ext uri="{FF2B5EF4-FFF2-40B4-BE49-F238E27FC236}">
                  <a16:creationId xmlns:a16="http://schemas.microsoft.com/office/drawing/2014/main" id="{E43A747B-EF53-ADB8-8BF3-CBE6E3910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84101" y="2751514"/>
              <a:ext cx="976637" cy="901439"/>
            </a:xfrm>
            <a:prstGeom prst="rect">
              <a:avLst/>
            </a:prstGeom>
          </p:spPr>
        </p:pic>
        <p:pic>
          <p:nvPicPr>
            <p:cNvPr id="19" name="Graphic 32" descr="Renovation (House With Sparkles) outline">
              <a:extLst>
                <a:ext uri="{FF2B5EF4-FFF2-40B4-BE49-F238E27FC236}">
                  <a16:creationId xmlns:a16="http://schemas.microsoft.com/office/drawing/2014/main" id="{3B908B1A-C9DB-88C6-EB63-A2A989DEA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10230" y="1472817"/>
              <a:ext cx="864638" cy="798063"/>
            </a:xfrm>
            <a:prstGeom prst="rect">
              <a:avLst/>
            </a:prstGeom>
          </p:spPr>
        </p:pic>
        <p:pic>
          <p:nvPicPr>
            <p:cNvPr id="20" name="Graphic 34" descr="Cheers outline">
              <a:extLst>
                <a:ext uri="{FF2B5EF4-FFF2-40B4-BE49-F238E27FC236}">
                  <a16:creationId xmlns:a16="http://schemas.microsoft.com/office/drawing/2014/main" id="{91B6C956-1CFA-363C-86B7-EC0562A62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462323" y="5177583"/>
              <a:ext cx="864638" cy="798063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AED59-BC4A-84DD-B3CA-C5936CC4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fld id="{9BA150B5-8DFC-458F-AD8B-0D6E73DD8F1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0C58DC5-4D9E-A78E-CC7A-A91BCC6FEF94}"/>
              </a:ext>
            </a:extLst>
          </p:cNvPr>
          <p:cNvSpPr>
            <a:spLocks noGrp="1"/>
          </p:cNvSpPr>
          <p:nvPr/>
        </p:nvSpPr>
        <p:spPr>
          <a:xfrm>
            <a:off x="11201400" y="643249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fld id="{9BA150B5-8DFC-458F-AD8B-0D6E73DD8F1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68454B2-0146-B325-1E71-71618DA6299E}"/>
              </a:ext>
            </a:extLst>
          </p:cNvPr>
          <p:cNvSpPr>
            <a:spLocks noGrp="1"/>
          </p:cNvSpPr>
          <p:nvPr/>
        </p:nvSpPr>
        <p:spPr>
          <a:xfrm>
            <a:off x="599536" y="267419"/>
            <a:ext cx="11198764" cy="882345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000" dirty="0">
                <a:latin typeface="Arial"/>
                <a:ea typeface="Verdana"/>
                <a:cs typeface="Arial"/>
              </a:rPr>
              <a:t>Kin Can Support Children and Their Families in Many Ways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CE7BFD7-CE38-3AE7-82C9-730C8AAF05BA}"/>
              </a:ext>
            </a:extLst>
          </p:cNvPr>
          <p:cNvSpPr txBox="1"/>
          <p:nvPr/>
        </p:nvSpPr>
        <p:spPr>
          <a:xfrm>
            <a:off x="626548" y="707800"/>
            <a:ext cx="10914184" cy="4308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>
                <a:latin typeface="Arial"/>
                <a:cs typeface="Arial"/>
              </a:rPr>
              <a:t>Even when not a placement option, kin offer help during and beyond the life of a case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E77C95C-7F61-0306-9D75-80D3E7CCFC0A}"/>
              </a:ext>
            </a:extLst>
          </p:cNvPr>
          <p:cNvSpPr txBox="1"/>
          <p:nvPr/>
        </p:nvSpPr>
        <p:spPr>
          <a:xfrm>
            <a:off x="6389213" y="1410429"/>
            <a:ext cx="2052288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6C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006C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options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0746B-C6F2-15C6-3F96-684373C13DA0}"/>
              </a:ext>
            </a:extLst>
          </p:cNvPr>
          <p:cNvSpPr txBox="1"/>
          <p:nvPr/>
        </p:nvSpPr>
        <p:spPr>
          <a:xfrm>
            <a:off x="698248" y="2747183"/>
            <a:ext cx="2296125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06CA2"/>
                </a:solidFill>
                <a:latin typeface="Arial"/>
                <a:cs typeface="Arial"/>
              </a:rPr>
              <a:t>Respite</a:t>
            </a:r>
            <a:r>
              <a:rPr lang="en-US" dirty="0">
                <a:latin typeface="Arial"/>
                <a:cs typeface="Arial"/>
              </a:rPr>
              <a:t>, </a:t>
            </a:r>
          </a:p>
          <a:p>
            <a:pPr algn="r"/>
            <a:r>
              <a:rPr lang="en-US" b="1" dirty="0">
                <a:solidFill>
                  <a:srgbClr val="006CA2"/>
                </a:solidFill>
                <a:latin typeface="Arial"/>
                <a:cs typeface="Arial"/>
              </a:rPr>
              <a:t>child care</a:t>
            </a:r>
            <a:r>
              <a:rPr lang="en-US" dirty="0">
                <a:latin typeface="Arial"/>
                <a:cs typeface="Arial"/>
              </a:rPr>
              <a:t>, and </a:t>
            </a:r>
            <a:r>
              <a:rPr lang="en-US" b="1" dirty="0">
                <a:solidFill>
                  <a:srgbClr val="006CA2"/>
                </a:solidFill>
                <a:latin typeface="Arial"/>
                <a:cs typeface="Arial"/>
              </a:rPr>
              <a:t>transportation</a:t>
            </a:r>
            <a:r>
              <a:rPr lang="en-US" dirty="0">
                <a:latin typeface="Arial"/>
                <a:cs typeface="Arial"/>
              </a:rPr>
              <a:t> help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9DD26D5-8027-01C6-1265-9C3A5ECE2F2F}"/>
              </a:ext>
            </a:extLst>
          </p:cNvPr>
          <p:cNvSpPr txBox="1"/>
          <p:nvPr/>
        </p:nvSpPr>
        <p:spPr>
          <a:xfrm>
            <a:off x="7885029" y="4822328"/>
            <a:ext cx="2494893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6C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network</a:t>
            </a:r>
            <a:r>
              <a:rPr lang="en-US">
                <a:solidFill>
                  <a:srgbClr val="006C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006C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child and family</a:t>
            </a:r>
            <a:r>
              <a:rPr lang="en-US">
                <a:solidFill>
                  <a:srgbClr val="006C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during and after case closure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F7EF25EE-ABFD-6E7A-D7B7-8551262290EA}"/>
              </a:ext>
            </a:extLst>
          </p:cNvPr>
          <p:cNvSpPr txBox="1"/>
          <p:nvPr/>
        </p:nvSpPr>
        <p:spPr>
          <a:xfrm>
            <a:off x="1186507" y="4803010"/>
            <a:ext cx="2296125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resource to support safe </a:t>
            </a:r>
            <a:r>
              <a:rPr lang="en-US" b="1">
                <a:solidFill>
                  <a:srgbClr val="006C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visitation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>
                <a:solidFill>
                  <a:srgbClr val="006C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reunification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6F44BAE7-11C8-270B-E265-EECEFB214B01}"/>
              </a:ext>
            </a:extLst>
          </p:cNvPr>
          <p:cNvSpPr txBox="1"/>
          <p:nvPr/>
        </p:nvSpPr>
        <p:spPr>
          <a:xfrm>
            <a:off x="8361103" y="2824766"/>
            <a:ext cx="2052287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6C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006C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>
                <a:solidFill>
                  <a:srgbClr val="006C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A6820-A318-54F3-E0EE-3196D147E474}"/>
              </a:ext>
            </a:extLst>
          </p:cNvPr>
          <p:cNvSpPr txBox="1"/>
          <p:nvPr/>
        </p:nvSpPr>
        <p:spPr>
          <a:xfrm>
            <a:off x="198108" y="6488094"/>
            <a:ext cx="40126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Kennedy School Government Performance Lab © 2024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6AD6A-988D-0761-28AB-B12D0817E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700"/>
            <a:ext cx="10972800" cy="1123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**Talk with case workers about successful kin placements and share those stories here. These real-life examples may help motivate and encourage other staff as they work to implement kin-first practices. 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09CC55-70D6-10F7-7D44-F4B60FF7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36" y="321848"/>
            <a:ext cx="10972800" cy="538939"/>
          </a:xfrm>
        </p:spPr>
        <p:txBody>
          <a:bodyPr/>
          <a:lstStyle/>
          <a:p>
            <a:r>
              <a:rPr lang="en-US" sz="300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Additional Examples from </a:t>
            </a:r>
            <a:r>
              <a:rPr lang="en-US" sz="3000">
                <a:highlight>
                  <a:srgbClr val="FFFF00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[Jurisdiction name]</a:t>
            </a:r>
            <a:endParaRPr lang="en-US" sz="30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D833B59-4493-6FF7-2A81-D9A089F15820}"/>
              </a:ext>
            </a:extLst>
          </p:cNvPr>
          <p:cNvSpPr>
            <a:spLocks noGrp="1"/>
          </p:cNvSpPr>
          <p:nvPr/>
        </p:nvSpPr>
        <p:spPr>
          <a:xfrm>
            <a:off x="11201400" y="643249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fld id="{9BA150B5-8DFC-458F-AD8B-0D6E73DD8F1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908467-8EA0-BE3D-30FB-82F7287784B5}"/>
              </a:ext>
            </a:extLst>
          </p:cNvPr>
          <p:cNvSpPr/>
          <p:nvPr/>
        </p:nvSpPr>
        <p:spPr>
          <a:xfrm>
            <a:off x="609600" y="1961749"/>
            <a:ext cx="5269609" cy="3657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/>
          <a:p>
            <a:r>
              <a:rPr lang="en-US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#1: 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B23C42-7716-7B50-80CF-5CB193F5BC1D}"/>
              </a:ext>
            </a:extLst>
          </p:cNvPr>
          <p:cNvSpPr/>
          <p:nvPr/>
        </p:nvSpPr>
        <p:spPr>
          <a:xfrm>
            <a:off x="6139574" y="1961749"/>
            <a:ext cx="5269609" cy="3657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/>
          <a:p>
            <a:r>
              <a:rPr lang="en-US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#2: 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01205-4E22-07A4-EAA4-B15F6D5F0EE0}"/>
              </a:ext>
            </a:extLst>
          </p:cNvPr>
          <p:cNvSpPr txBox="1"/>
          <p:nvPr/>
        </p:nvSpPr>
        <p:spPr>
          <a:xfrm>
            <a:off x="198108" y="6488094"/>
            <a:ext cx="40126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Kennedy School Government Performance Lab © 2024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7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18fbad-8e1b-4715-99fc-1df03dafc325">
      <UserInfo>
        <DisplayName>Liebman, Jeffrey B.</DisplayName>
        <AccountId>97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C71CF9FA992644A2192337DA7CB4A5" ma:contentTypeVersion="11" ma:contentTypeDescription="Create a new document." ma:contentTypeScope="" ma:versionID="7cb82ec182d1247b80ef85712891bc9e">
  <xsd:schema xmlns:xsd="http://www.w3.org/2001/XMLSchema" xmlns:xs="http://www.w3.org/2001/XMLSchema" xmlns:p="http://schemas.microsoft.com/office/2006/metadata/properties" xmlns:ns2="00f3102f-3d4a-4990-b03a-f4cfd784dffd" xmlns:ns3="0f18fbad-8e1b-4715-99fc-1df03dafc325" targetNamespace="http://schemas.microsoft.com/office/2006/metadata/properties" ma:root="true" ma:fieldsID="3cb7c88f18abb6c635d93c13601da735" ns2:_="" ns3:_="">
    <xsd:import namespace="00f3102f-3d4a-4990-b03a-f4cfd784dffd"/>
    <xsd:import namespace="0f18fbad-8e1b-4715-99fc-1df03dafc3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3102f-3d4a-4990-b03a-f4cfd784df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8fbad-8e1b-4715-99fc-1df03dafc32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DF7B0-D53F-47E7-9B9D-3C677521E25D}">
  <ds:schemaRefs>
    <ds:schemaRef ds:uri="http://schemas.microsoft.com/office/2006/metadata/properties"/>
    <ds:schemaRef ds:uri="http://schemas.microsoft.com/office/infopath/2007/PartnerControls"/>
    <ds:schemaRef ds:uri="0f18fbad-8e1b-4715-99fc-1df03dafc325"/>
  </ds:schemaRefs>
</ds:datastoreItem>
</file>

<file path=customXml/itemProps2.xml><?xml version="1.0" encoding="utf-8"?>
<ds:datastoreItem xmlns:ds="http://schemas.openxmlformats.org/officeDocument/2006/customXml" ds:itemID="{731D5F2B-0E72-4918-8ADE-ACB81D730CD1}">
  <ds:schemaRefs>
    <ds:schemaRef ds:uri="00f3102f-3d4a-4990-b03a-f4cfd784dffd"/>
    <ds:schemaRef ds:uri="0f18fbad-8e1b-4715-99fc-1df03dafc3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26BA025-6128-4F51-B5EF-4AEE85F357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424</Words>
  <Application>Microsoft Office PowerPoint</Application>
  <PresentationFormat>Widescreen</PresentationFormat>
  <Paragraphs>40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Benefits of Kinship Care</vt:lpstr>
      <vt:lpstr>Children Feel Stronger Bonds, Greater Stability With Kin</vt:lpstr>
      <vt:lpstr>PowerPoint Presentation</vt:lpstr>
      <vt:lpstr>Additional Examples from [Jurisdiction name]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Blancato, Lynda</cp:lastModifiedBy>
  <cp:revision>126</cp:revision>
  <dcterms:created xsi:type="dcterms:W3CDTF">2024-02-27T16:45:51Z</dcterms:created>
  <dcterms:modified xsi:type="dcterms:W3CDTF">2024-04-11T13:02:54Z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0x01010068C71CF9FA992644A2192337DA7CB4A5</vt:lpwstr>
  </property>
</Properties>
</file>